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33" r:id="rId2"/>
    <p:sldId id="256" r:id="rId3"/>
    <p:sldId id="300" r:id="rId4"/>
    <p:sldId id="308" r:id="rId5"/>
    <p:sldId id="302" r:id="rId6"/>
    <p:sldId id="319" r:id="rId7"/>
    <p:sldId id="306" r:id="rId8"/>
    <p:sldId id="331" r:id="rId9"/>
    <p:sldId id="309" r:id="rId10"/>
    <p:sldId id="310" r:id="rId11"/>
    <p:sldId id="303" r:id="rId12"/>
    <p:sldId id="315" r:id="rId13"/>
    <p:sldId id="260" r:id="rId14"/>
    <p:sldId id="332" r:id="rId15"/>
    <p:sldId id="330" r:id="rId16"/>
    <p:sldId id="329" r:id="rId17"/>
    <p:sldId id="325" r:id="rId18"/>
    <p:sldId id="261" r:id="rId19"/>
    <p:sldId id="262" r:id="rId20"/>
    <p:sldId id="263" r:id="rId21"/>
    <p:sldId id="264" r:id="rId22"/>
    <p:sldId id="316" r:id="rId23"/>
    <p:sldId id="265" r:id="rId24"/>
    <p:sldId id="317" r:id="rId25"/>
    <p:sldId id="266" r:id="rId26"/>
    <p:sldId id="318" r:id="rId27"/>
    <p:sldId id="321" r:id="rId28"/>
    <p:sldId id="295" r:id="rId29"/>
    <p:sldId id="320" r:id="rId30"/>
    <p:sldId id="278" r:id="rId31"/>
    <p:sldId id="274" r:id="rId32"/>
    <p:sldId id="275" r:id="rId33"/>
    <p:sldId id="281" r:id="rId34"/>
    <p:sldId id="272" r:id="rId35"/>
    <p:sldId id="273" r:id="rId36"/>
    <p:sldId id="311" r:id="rId37"/>
    <p:sldId id="297" r:id="rId38"/>
    <p:sldId id="33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3979" autoAdjust="0"/>
  </p:normalViewPr>
  <p:slideViewPr>
    <p:cSldViewPr snapToGrid="0">
      <p:cViewPr>
        <p:scale>
          <a:sx n="59" d="100"/>
          <a:sy n="59" d="100"/>
        </p:scale>
        <p:origin x="8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806FCB-00C2-4836-A66A-6783C672566D}"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A06C9F-C347-4DAD-BB10-2CF84C3C0B0D}" type="slidenum">
              <a:rPr lang="en-US" smtClean="0"/>
              <a:t>‹#›</a:t>
            </a:fld>
            <a:endParaRPr lang="en-US"/>
          </a:p>
        </p:txBody>
      </p:sp>
    </p:spTree>
    <p:extLst>
      <p:ext uri="{BB962C8B-B14F-4D97-AF65-F5344CB8AC3E}">
        <p14:creationId xmlns:p14="http://schemas.microsoft.com/office/powerpoint/2010/main" val="609385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06C9F-C347-4DAD-BB10-2CF84C3C0B0D}" type="slidenum">
              <a:rPr lang="en-US" smtClean="0"/>
              <a:t>16</a:t>
            </a:fld>
            <a:endParaRPr lang="en-US"/>
          </a:p>
        </p:txBody>
      </p:sp>
    </p:spTree>
    <p:extLst>
      <p:ext uri="{BB962C8B-B14F-4D97-AF65-F5344CB8AC3E}">
        <p14:creationId xmlns:p14="http://schemas.microsoft.com/office/powerpoint/2010/main" val="2692370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475A34-EA29-47F0-8B34-B1F42784C7DF}"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A8425-0A5F-4FFF-972F-530992E66288}" type="slidenum">
              <a:rPr lang="en-US" smtClean="0"/>
              <a:t>‹#›</a:t>
            </a:fld>
            <a:endParaRPr lang="en-US"/>
          </a:p>
        </p:txBody>
      </p:sp>
    </p:spTree>
    <p:extLst>
      <p:ext uri="{BB962C8B-B14F-4D97-AF65-F5344CB8AC3E}">
        <p14:creationId xmlns:p14="http://schemas.microsoft.com/office/powerpoint/2010/main" val="3525254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75A34-EA29-47F0-8B34-B1F42784C7DF}"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A8425-0A5F-4FFF-972F-530992E66288}" type="slidenum">
              <a:rPr lang="en-US" smtClean="0"/>
              <a:t>‹#›</a:t>
            </a:fld>
            <a:endParaRPr lang="en-US"/>
          </a:p>
        </p:txBody>
      </p:sp>
    </p:spTree>
    <p:extLst>
      <p:ext uri="{BB962C8B-B14F-4D97-AF65-F5344CB8AC3E}">
        <p14:creationId xmlns:p14="http://schemas.microsoft.com/office/powerpoint/2010/main" val="1578064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75A34-EA29-47F0-8B34-B1F42784C7DF}"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A8425-0A5F-4FFF-972F-530992E66288}" type="slidenum">
              <a:rPr lang="en-US" smtClean="0"/>
              <a:t>‹#›</a:t>
            </a:fld>
            <a:endParaRPr lang="en-US"/>
          </a:p>
        </p:txBody>
      </p:sp>
    </p:spTree>
    <p:extLst>
      <p:ext uri="{BB962C8B-B14F-4D97-AF65-F5344CB8AC3E}">
        <p14:creationId xmlns:p14="http://schemas.microsoft.com/office/powerpoint/2010/main" val="1576340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75A34-EA29-47F0-8B34-B1F42784C7DF}"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A8425-0A5F-4FFF-972F-530992E66288}" type="slidenum">
              <a:rPr lang="en-US" smtClean="0"/>
              <a:t>‹#›</a:t>
            </a:fld>
            <a:endParaRPr lang="en-US"/>
          </a:p>
        </p:txBody>
      </p:sp>
    </p:spTree>
    <p:extLst>
      <p:ext uri="{BB962C8B-B14F-4D97-AF65-F5344CB8AC3E}">
        <p14:creationId xmlns:p14="http://schemas.microsoft.com/office/powerpoint/2010/main" val="197579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475A34-EA29-47F0-8B34-B1F42784C7DF}"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A8425-0A5F-4FFF-972F-530992E66288}" type="slidenum">
              <a:rPr lang="en-US" smtClean="0"/>
              <a:t>‹#›</a:t>
            </a:fld>
            <a:endParaRPr lang="en-US"/>
          </a:p>
        </p:txBody>
      </p:sp>
    </p:spTree>
    <p:extLst>
      <p:ext uri="{BB962C8B-B14F-4D97-AF65-F5344CB8AC3E}">
        <p14:creationId xmlns:p14="http://schemas.microsoft.com/office/powerpoint/2010/main" val="454896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475A34-EA29-47F0-8B34-B1F42784C7DF}"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A8425-0A5F-4FFF-972F-530992E66288}" type="slidenum">
              <a:rPr lang="en-US" smtClean="0"/>
              <a:t>‹#›</a:t>
            </a:fld>
            <a:endParaRPr lang="en-US"/>
          </a:p>
        </p:txBody>
      </p:sp>
    </p:spTree>
    <p:extLst>
      <p:ext uri="{BB962C8B-B14F-4D97-AF65-F5344CB8AC3E}">
        <p14:creationId xmlns:p14="http://schemas.microsoft.com/office/powerpoint/2010/main" val="1412530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475A34-EA29-47F0-8B34-B1F42784C7DF}" type="datetimeFigureOut">
              <a:rPr lang="en-US" smtClean="0"/>
              <a:t>11/29/2021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6A8425-0A5F-4FFF-972F-530992E66288}" type="slidenum">
              <a:rPr lang="en-US" smtClean="0"/>
              <a:t>‹#›</a:t>
            </a:fld>
            <a:endParaRPr lang="en-US"/>
          </a:p>
        </p:txBody>
      </p:sp>
    </p:spTree>
    <p:extLst>
      <p:ext uri="{BB962C8B-B14F-4D97-AF65-F5344CB8AC3E}">
        <p14:creationId xmlns:p14="http://schemas.microsoft.com/office/powerpoint/2010/main" val="2389854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475A34-EA29-47F0-8B34-B1F42784C7DF}" type="datetimeFigureOut">
              <a:rPr lang="en-US" smtClean="0"/>
              <a:t>11/29/2021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6A8425-0A5F-4FFF-972F-530992E66288}" type="slidenum">
              <a:rPr lang="en-US" smtClean="0"/>
              <a:t>‹#›</a:t>
            </a:fld>
            <a:endParaRPr lang="en-US"/>
          </a:p>
        </p:txBody>
      </p:sp>
    </p:spTree>
    <p:extLst>
      <p:ext uri="{BB962C8B-B14F-4D97-AF65-F5344CB8AC3E}">
        <p14:creationId xmlns:p14="http://schemas.microsoft.com/office/powerpoint/2010/main" val="302269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75A34-EA29-47F0-8B34-B1F42784C7DF}" type="datetimeFigureOut">
              <a:rPr lang="en-US" smtClean="0"/>
              <a:t>11/29/2021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6A8425-0A5F-4FFF-972F-530992E66288}" type="slidenum">
              <a:rPr lang="en-US" smtClean="0"/>
              <a:t>‹#›</a:t>
            </a:fld>
            <a:endParaRPr lang="en-US"/>
          </a:p>
        </p:txBody>
      </p:sp>
    </p:spTree>
    <p:extLst>
      <p:ext uri="{BB962C8B-B14F-4D97-AF65-F5344CB8AC3E}">
        <p14:creationId xmlns:p14="http://schemas.microsoft.com/office/powerpoint/2010/main" val="8052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475A34-EA29-47F0-8B34-B1F42784C7DF}"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A8425-0A5F-4FFF-972F-530992E66288}" type="slidenum">
              <a:rPr lang="en-US" smtClean="0"/>
              <a:t>‹#›</a:t>
            </a:fld>
            <a:endParaRPr lang="en-US"/>
          </a:p>
        </p:txBody>
      </p:sp>
    </p:spTree>
    <p:extLst>
      <p:ext uri="{BB962C8B-B14F-4D97-AF65-F5344CB8AC3E}">
        <p14:creationId xmlns:p14="http://schemas.microsoft.com/office/powerpoint/2010/main" val="3301796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475A34-EA29-47F0-8B34-B1F42784C7DF}"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A8425-0A5F-4FFF-972F-530992E66288}" type="slidenum">
              <a:rPr lang="en-US" smtClean="0"/>
              <a:t>‹#›</a:t>
            </a:fld>
            <a:endParaRPr lang="en-US"/>
          </a:p>
        </p:txBody>
      </p:sp>
    </p:spTree>
    <p:extLst>
      <p:ext uri="{BB962C8B-B14F-4D97-AF65-F5344CB8AC3E}">
        <p14:creationId xmlns:p14="http://schemas.microsoft.com/office/powerpoint/2010/main" val="2681514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75A34-EA29-47F0-8B34-B1F42784C7DF}" type="datetimeFigureOut">
              <a:rPr lang="en-US" smtClean="0"/>
              <a:t>11/29/2021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A8425-0A5F-4FFF-972F-530992E66288}" type="slidenum">
              <a:rPr lang="en-US" smtClean="0"/>
              <a:t>‹#›</a:t>
            </a:fld>
            <a:endParaRPr lang="en-US"/>
          </a:p>
        </p:txBody>
      </p:sp>
    </p:spTree>
    <p:extLst>
      <p:ext uri="{BB962C8B-B14F-4D97-AF65-F5344CB8AC3E}">
        <p14:creationId xmlns:p14="http://schemas.microsoft.com/office/powerpoint/2010/main" val="2543486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uptodate.com/external-redirect.do?target_url=https://omim.org/entry/188830&amp;token=87jLzclRwWxNoI%2BQq5Gg78r9TSU5sBafzQ%2B94HlINV7bATzedmCrcZgW0VGNd7aJ&amp;TOPIC_ID=5835"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uptodate.com/contents/levothyroxine-pediatric-drug-information?search=thyroid+nodule+in+children&amp;topicRef=5835&amp;source=see_lin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uptodate.com/contents/methimazole-pediatric-drug-information?search=thyroid+nodule+in+children&amp;topicRef=5835&amp;source=see_lin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uptodate.com/external-redirect.do?target_url=https://omim.org/entry/164761&amp;token=87jLzclRwWxNoI%2BQq5Gg78Kt5WOmS%2BQnR1WxUgCf8gRIqw1u51HB6rzAps4wh6q/&amp;TOPIC_ID=583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amimwall.com/pictures/GZNFPCMEJXQTJQVOHOSQFZRVLPMPT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29" y="246743"/>
            <a:ext cx="11263085" cy="6415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5802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rgbClr val="0070C0"/>
                </a:solidFill>
                <a:latin typeface="Calibri" panose="020F0502020204030204"/>
                <a:ea typeface="+mn-ea"/>
                <a:cs typeface="+mn-cs"/>
              </a:rPr>
              <a:t>Carney complex type 1 </a:t>
            </a:r>
            <a:r>
              <a:rPr lang="en-US" sz="2400" dirty="0">
                <a:solidFill>
                  <a:prstClr val="black"/>
                </a:solidFill>
                <a:latin typeface="Calibri" panose="020F0502020204030204"/>
                <a:ea typeface="+mn-ea"/>
                <a:cs typeface="+mn-cs"/>
              </a:rPr>
              <a:t>is characterized by a primary pigmented nodular adrenocortical disease, other endocrine tumors including PTC or FTC, and </a:t>
            </a:r>
            <a:r>
              <a:rPr lang="en-US" sz="2400" dirty="0" err="1">
                <a:solidFill>
                  <a:prstClr val="black"/>
                </a:solidFill>
                <a:latin typeface="Calibri" panose="020F0502020204030204"/>
                <a:ea typeface="+mn-ea"/>
                <a:cs typeface="+mn-cs"/>
              </a:rPr>
              <a:t>nonendocrine</a:t>
            </a:r>
            <a:r>
              <a:rPr lang="en-US" sz="2400" dirty="0">
                <a:solidFill>
                  <a:prstClr val="black"/>
                </a:solidFill>
                <a:latin typeface="Calibri" panose="020F0502020204030204"/>
                <a:ea typeface="+mn-ea"/>
                <a:cs typeface="+mn-cs"/>
              </a:rPr>
              <a:t> tumors such as </a:t>
            </a:r>
            <a:r>
              <a:rPr lang="en-US" sz="2400" dirty="0" err="1">
                <a:solidFill>
                  <a:prstClr val="black"/>
                </a:solidFill>
                <a:latin typeface="Calibri" panose="020F0502020204030204"/>
                <a:ea typeface="+mn-ea"/>
                <a:cs typeface="+mn-cs"/>
              </a:rPr>
              <a:t>myxomas</a:t>
            </a:r>
            <a:r>
              <a:rPr lang="en-US" sz="2400" dirty="0">
                <a:solidFill>
                  <a:prstClr val="black"/>
                </a:solidFill>
                <a:latin typeface="Calibri" panose="020F0502020204030204"/>
                <a:ea typeface="+mn-ea"/>
                <a:cs typeface="+mn-cs"/>
              </a:rPr>
              <a:t> and breast adenomas </a:t>
            </a:r>
            <a:r>
              <a:rPr lang="en-US" sz="2400" dirty="0" smtClean="0">
                <a:solidFill>
                  <a:prstClr val="black"/>
                </a:solidFill>
                <a:latin typeface="Calibri" panose="020F0502020204030204"/>
                <a:ea typeface="+mn-ea"/>
                <a:cs typeface="+mn-cs"/>
              </a:rPr>
              <a:t> a </a:t>
            </a:r>
            <a:r>
              <a:rPr lang="en-US" sz="2400" dirty="0">
                <a:solidFill>
                  <a:prstClr val="black"/>
                </a:solidFill>
                <a:latin typeface="Calibri" panose="020F0502020204030204"/>
                <a:ea typeface="+mn-ea"/>
                <a:cs typeface="+mn-cs"/>
              </a:rPr>
              <a:t>mutation in </a:t>
            </a:r>
            <a:r>
              <a:rPr lang="en-US" sz="2400" dirty="0" smtClean="0">
                <a:solidFill>
                  <a:prstClr val="black"/>
                </a:solidFill>
                <a:latin typeface="Calibri" panose="020F0502020204030204"/>
                <a:ea typeface="+mn-ea"/>
                <a:cs typeface="+mn-cs"/>
              </a:rPr>
              <a:t>The</a:t>
            </a:r>
            <a:r>
              <a:rPr lang="en-US" sz="2400" dirty="0">
                <a:solidFill>
                  <a:prstClr val="black"/>
                </a:solidFill>
                <a:latin typeface="Calibri" panose="020F0502020204030204"/>
                <a:ea typeface="+mn-ea"/>
                <a:cs typeface="+mn-cs"/>
              </a:rPr>
              <a:t> </a:t>
            </a:r>
            <a:r>
              <a:rPr lang="en-US" sz="2400" u="sng" dirty="0">
                <a:solidFill>
                  <a:prstClr val="black"/>
                </a:solidFill>
                <a:latin typeface="Calibri" panose="020F0502020204030204"/>
                <a:ea typeface="+mn-ea"/>
                <a:cs typeface="+mn-cs"/>
                <a:hlinkClick r:id="rId2"/>
              </a:rPr>
              <a:t>PRKAR1A</a:t>
            </a:r>
            <a:r>
              <a:rPr lang="en-US" sz="2400" dirty="0">
                <a:solidFill>
                  <a:prstClr val="black"/>
                </a:solidFill>
                <a:latin typeface="Calibri" panose="020F0502020204030204"/>
                <a:ea typeface="+mn-ea"/>
                <a:cs typeface="+mn-cs"/>
              </a:rPr>
              <a:t> gene</a:t>
            </a:r>
            <a:endParaRPr lang="en-US" sz="5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84269" y="3439290"/>
            <a:ext cx="7023461" cy="1124008"/>
          </a:xfrm>
        </p:spPr>
      </p:pic>
      <p:pic>
        <p:nvPicPr>
          <p:cNvPr id="5" name="Picture 4"/>
          <p:cNvPicPr>
            <a:picLocks noChangeAspect="1"/>
          </p:cNvPicPr>
          <p:nvPr/>
        </p:nvPicPr>
        <p:blipFill>
          <a:blip r:embed="rId4"/>
          <a:stretch>
            <a:fillRect/>
          </a:stretch>
        </p:blipFill>
        <p:spPr>
          <a:xfrm>
            <a:off x="10073979" y="2779104"/>
            <a:ext cx="904875" cy="942975"/>
          </a:xfrm>
          <a:prstGeom prst="rect">
            <a:avLst/>
          </a:prstGeom>
        </p:spPr>
      </p:pic>
    </p:spTree>
    <p:extLst>
      <p:ext uri="{BB962C8B-B14F-4D97-AF65-F5344CB8AC3E}">
        <p14:creationId xmlns:p14="http://schemas.microsoft.com/office/powerpoint/2010/main" val="1331724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 </a:t>
            </a:r>
            <a:r>
              <a:rPr lang="en-US" b="1" dirty="0" smtClean="0">
                <a:solidFill>
                  <a:srgbClr val="C00000"/>
                </a:solidFill>
              </a:rPr>
              <a:t>  physical </a:t>
            </a:r>
            <a:r>
              <a:rPr lang="en-US" b="1" dirty="0">
                <a:solidFill>
                  <a:srgbClr val="C00000"/>
                </a:solidFill>
              </a:rPr>
              <a:t>examination </a:t>
            </a:r>
            <a:r>
              <a:rPr lang="en-US" b="1" dirty="0" smtClean="0">
                <a:solidFill>
                  <a:srgbClr val="C00000"/>
                </a:solidFill>
              </a:rPr>
              <a:t>:</a:t>
            </a:r>
            <a:r>
              <a:rPr lang="en-US" b="1" dirty="0">
                <a:solidFill>
                  <a:srgbClr val="C00000"/>
                </a:solidFill>
              </a:rPr>
              <a:t/>
            </a:r>
            <a:br>
              <a:rPr lang="en-US" b="1" dirty="0">
                <a:solidFill>
                  <a:srgbClr val="C00000"/>
                </a:solidFill>
              </a:rPr>
            </a:br>
            <a:endParaRPr lang="en-US" b="1"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a:t>
            </a:r>
            <a:r>
              <a:rPr lang="en-US" dirty="0"/>
              <a:t>Inspection and palpation of the thyroid gland, </a:t>
            </a:r>
            <a:r>
              <a:rPr lang="en-US" dirty="0" smtClean="0"/>
              <a:t>whether </a:t>
            </a:r>
            <a:r>
              <a:rPr lang="en-US" dirty="0"/>
              <a:t>it is symmetric, whether it is cystic or firm, whether it is </a:t>
            </a:r>
            <a:r>
              <a:rPr lang="en-US" dirty="0" smtClean="0"/>
              <a:t>tender</a:t>
            </a:r>
          </a:p>
          <a:p>
            <a:r>
              <a:rPr lang="en-US" dirty="0" smtClean="0"/>
              <a:t>●</a:t>
            </a:r>
            <a:r>
              <a:rPr lang="en-US" dirty="0"/>
              <a:t>Careful examination of the lateral neck should be undertaken for lymph nodes:</a:t>
            </a:r>
          </a:p>
          <a:p>
            <a:r>
              <a:rPr lang="en-US" dirty="0"/>
              <a:t>•Mobile, rubbery lymph nodes under the mandible (level II) are common and usually benign</a:t>
            </a:r>
          </a:p>
          <a:p>
            <a:r>
              <a:rPr lang="en-US" dirty="0"/>
              <a:t>•Ipsilateral, firm, immobile lymph nodes in the lower neck (levels III and IV) are suspicious for malignancy</a:t>
            </a:r>
          </a:p>
          <a:p>
            <a:r>
              <a:rPr lang="en-US" dirty="0" smtClean="0"/>
              <a:t>●general </a:t>
            </a:r>
            <a:r>
              <a:rPr lang="en-US" dirty="0"/>
              <a:t>examination should be carried out for findings associated with the genetic thyroid cancer </a:t>
            </a:r>
            <a:r>
              <a:rPr lang="en-US" dirty="0" smtClean="0"/>
              <a:t>syndromes</a:t>
            </a:r>
            <a:endParaRPr lang="en-US" dirty="0"/>
          </a:p>
        </p:txBody>
      </p:sp>
    </p:spTree>
    <p:extLst>
      <p:ext uri="{BB962C8B-B14F-4D97-AF65-F5344CB8AC3E}">
        <p14:creationId xmlns:p14="http://schemas.microsoft.com/office/powerpoint/2010/main" val="804577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EVALUATION OF THYROID NODULES</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3600" dirty="0" smtClean="0"/>
              <a:t>thyroid </a:t>
            </a:r>
            <a:r>
              <a:rPr lang="en-US" sz="3600" dirty="0"/>
              <a:t>function </a:t>
            </a:r>
            <a:r>
              <a:rPr lang="en-US" sz="3600" dirty="0" smtClean="0"/>
              <a:t>tests</a:t>
            </a:r>
          </a:p>
          <a:p>
            <a:pPr marL="0" indent="0">
              <a:buNone/>
            </a:pPr>
            <a:endParaRPr lang="en-US" sz="3600" dirty="0" smtClean="0"/>
          </a:p>
          <a:p>
            <a:r>
              <a:rPr lang="en-US" sz="3600" dirty="0" smtClean="0"/>
              <a:t> </a:t>
            </a:r>
            <a:r>
              <a:rPr lang="en-US" sz="3600" dirty="0"/>
              <a:t>thyroid </a:t>
            </a:r>
            <a:r>
              <a:rPr lang="en-US" sz="3600" dirty="0" smtClean="0"/>
              <a:t>scintigraphy</a:t>
            </a:r>
          </a:p>
          <a:p>
            <a:endParaRPr lang="en-US" sz="3600" dirty="0" smtClean="0"/>
          </a:p>
          <a:p>
            <a:r>
              <a:rPr lang="en-US" sz="3600" dirty="0" smtClean="0"/>
              <a:t> ultrasound </a:t>
            </a:r>
          </a:p>
          <a:p>
            <a:endParaRPr lang="en-US" sz="3600" dirty="0" smtClean="0"/>
          </a:p>
          <a:p>
            <a:r>
              <a:rPr lang="en-US" sz="3600" dirty="0" smtClean="0"/>
              <a:t>fine-needle </a:t>
            </a:r>
            <a:r>
              <a:rPr lang="en-US" sz="3600" dirty="0"/>
              <a:t>aspiration (FNA</a:t>
            </a:r>
            <a:r>
              <a:rPr lang="en-US" sz="3600" dirty="0" smtClean="0"/>
              <a:t>)</a:t>
            </a:r>
            <a:endParaRPr lang="en-US" sz="3600" dirty="0"/>
          </a:p>
        </p:txBody>
      </p:sp>
    </p:spTree>
    <p:extLst>
      <p:ext uri="{BB962C8B-B14F-4D97-AF65-F5344CB8AC3E}">
        <p14:creationId xmlns:p14="http://schemas.microsoft.com/office/powerpoint/2010/main" val="3366065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C00000"/>
                </a:solidFill>
              </a:rPr>
              <a:t>H</a:t>
            </a:r>
            <a:r>
              <a:rPr lang="en-US" b="1" dirty="0" err="1" smtClean="0">
                <a:solidFill>
                  <a:srgbClr val="C00000"/>
                </a:solidFill>
              </a:rPr>
              <a:t>yperfunctioning</a:t>
            </a:r>
            <a:r>
              <a:rPr lang="en-US" b="1" dirty="0" smtClean="0">
                <a:solidFill>
                  <a:srgbClr val="C00000"/>
                </a:solidFill>
              </a:rPr>
              <a:t> </a:t>
            </a:r>
            <a:r>
              <a:rPr lang="en-US" b="1" dirty="0">
                <a:solidFill>
                  <a:srgbClr val="C00000"/>
                </a:solidFill>
              </a:rPr>
              <a:t>("hot</a:t>
            </a:r>
            <a:r>
              <a:rPr lang="en-US" b="1" dirty="0" smtClean="0">
                <a:solidFill>
                  <a:srgbClr val="C00000"/>
                </a:solidFill>
              </a:rPr>
              <a:t>") nodules</a:t>
            </a:r>
            <a:endParaRPr lang="en-US" b="1" dirty="0">
              <a:solidFill>
                <a:srgbClr val="C00000"/>
              </a:solidFill>
            </a:endParaRPr>
          </a:p>
        </p:txBody>
      </p:sp>
      <p:sp>
        <p:nvSpPr>
          <p:cNvPr id="3" name="Content Placeholder 2"/>
          <p:cNvSpPr>
            <a:spLocks noGrp="1"/>
          </p:cNvSpPr>
          <p:nvPr>
            <p:ph idx="1"/>
          </p:nvPr>
        </p:nvSpPr>
        <p:spPr>
          <a:xfrm>
            <a:off x="276726" y="1475486"/>
            <a:ext cx="11658600" cy="5173578"/>
          </a:xfrm>
        </p:spPr>
        <p:txBody>
          <a:bodyPr>
            <a:normAutofit/>
          </a:bodyPr>
          <a:lstStyle/>
          <a:p>
            <a:r>
              <a:rPr lang="en-US" dirty="0"/>
              <a:t>C</a:t>
            </a:r>
            <a:r>
              <a:rPr lang="en-US" dirty="0" smtClean="0"/>
              <a:t>ombination </a:t>
            </a:r>
            <a:r>
              <a:rPr lang="en-US" dirty="0"/>
              <a:t>of low thyroid-stimulating hormone (TSH) and radioisotope scan showing focal uptake of </a:t>
            </a:r>
            <a:r>
              <a:rPr lang="en-US" dirty="0" smtClean="0"/>
              <a:t>[</a:t>
            </a:r>
            <a:r>
              <a:rPr lang="en-US" dirty="0"/>
              <a:t>123-I] in the nodule with suppressed uptake in the rest of the gland </a:t>
            </a:r>
            <a:endParaRPr lang="en-US" dirty="0" smtClean="0"/>
          </a:p>
          <a:p>
            <a:r>
              <a:rPr lang="en-US" dirty="0" smtClean="0"/>
              <a:t>A </a:t>
            </a:r>
            <a:r>
              <a:rPr lang="en-US" dirty="0"/>
              <a:t>serum TSH &lt;0.3 </a:t>
            </a:r>
            <a:r>
              <a:rPr lang="en-US" dirty="0" err="1"/>
              <a:t>mIU</a:t>
            </a:r>
            <a:r>
              <a:rPr lang="en-US" dirty="0"/>
              <a:t>/L at the time of scintigraphy generally ensures that uptake is suppressed in the surrounding thyroid tissue </a:t>
            </a:r>
            <a:endParaRPr lang="en-US" dirty="0" smtClean="0"/>
          </a:p>
          <a:p>
            <a:r>
              <a:rPr lang="en-US" dirty="0" smtClean="0"/>
              <a:t>children with borderline low TSH in whom an autonomous nodule is suspected can be treated with </a:t>
            </a:r>
            <a:r>
              <a:rPr lang="en-US" u="sng" dirty="0" smtClean="0">
                <a:hlinkClick r:id="rId2"/>
              </a:rPr>
              <a:t>levothyroxine</a:t>
            </a:r>
            <a:r>
              <a:rPr lang="en-US" dirty="0" smtClean="0"/>
              <a:t> (50 to 75 mcg daily) for one to two weeks to suppress TSH further prior to scintigraphy</a:t>
            </a:r>
          </a:p>
          <a:p>
            <a:r>
              <a:rPr lang="en-US" dirty="0" smtClean="0"/>
              <a:t>The </a:t>
            </a:r>
            <a:r>
              <a:rPr lang="en-US" dirty="0"/>
              <a:t>majority of </a:t>
            </a:r>
            <a:r>
              <a:rPr lang="en-US" dirty="0" err="1"/>
              <a:t>hyperfunctioning</a:t>
            </a:r>
            <a:r>
              <a:rPr lang="en-US" dirty="0"/>
              <a:t> nodules are benign, and FNA generally is not </a:t>
            </a:r>
            <a:r>
              <a:rPr lang="en-US" dirty="0" smtClean="0"/>
              <a:t>required</a:t>
            </a:r>
          </a:p>
        </p:txBody>
      </p:sp>
    </p:spTree>
    <p:extLst>
      <p:ext uri="{BB962C8B-B14F-4D97-AF65-F5344CB8AC3E}">
        <p14:creationId xmlns:p14="http://schemas.microsoft.com/office/powerpoint/2010/main" val="569240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Rarely, a </a:t>
            </a:r>
            <a:r>
              <a:rPr lang="en-US" dirty="0" err="1"/>
              <a:t>hyperfunctioning</a:t>
            </a:r>
            <a:r>
              <a:rPr lang="en-US" dirty="0"/>
              <a:t> nodule may harbor papillary thyroid cancer (PTC) or follicular thyroid cancer (FTC) ,so FNA should be considered in the presence of atypical features such as solid parenchyma or abnormal lymph nodes on ultrasound or </a:t>
            </a:r>
            <a:r>
              <a:rPr lang="en-US" dirty="0" err="1"/>
              <a:t>extrathyroidal</a:t>
            </a:r>
            <a:r>
              <a:rPr lang="en-US" dirty="0"/>
              <a:t> uptake on scintigraphy </a:t>
            </a:r>
            <a:endParaRPr lang="en-US" dirty="0" smtClean="0"/>
          </a:p>
          <a:p>
            <a:r>
              <a:rPr lang="en-US" dirty="0" smtClean="0"/>
              <a:t> </a:t>
            </a:r>
            <a:r>
              <a:rPr lang="en-US" dirty="0"/>
              <a:t>However, because these adenomas are unlikely to resolve spontaneously, surgical excision is often pursued, particularly if symptoms are </a:t>
            </a:r>
            <a:r>
              <a:rPr lang="en-US" dirty="0" smtClean="0"/>
              <a:t>present</a:t>
            </a:r>
          </a:p>
          <a:p>
            <a:r>
              <a:rPr lang="en-US" dirty="0" smtClean="0"/>
              <a:t> </a:t>
            </a:r>
            <a:r>
              <a:rPr lang="en-US" dirty="0"/>
              <a:t>Radioactive iodine ablation of the toxic adenoma is an option in older </a:t>
            </a:r>
            <a:r>
              <a:rPr lang="en-US" dirty="0" smtClean="0"/>
              <a:t>adolescents</a:t>
            </a:r>
          </a:p>
          <a:p>
            <a:r>
              <a:rPr lang="en-US" dirty="0" smtClean="0"/>
              <a:t> </a:t>
            </a:r>
            <a:r>
              <a:rPr lang="en-US" dirty="0"/>
              <a:t>For patients who have overt hyperthyroidism but do not desire surgery or ablation, a low dose of </a:t>
            </a:r>
            <a:r>
              <a:rPr lang="en-US" u="sng" dirty="0" err="1">
                <a:hlinkClick r:id="rId2"/>
              </a:rPr>
              <a:t>methimazole</a:t>
            </a:r>
            <a:r>
              <a:rPr lang="en-US" dirty="0"/>
              <a:t> may be used</a:t>
            </a:r>
          </a:p>
          <a:p>
            <a:endParaRPr lang="en-US" dirty="0"/>
          </a:p>
        </p:txBody>
      </p:sp>
    </p:spTree>
    <p:extLst>
      <p:ext uri="{BB962C8B-B14F-4D97-AF65-F5344CB8AC3E}">
        <p14:creationId xmlns:p14="http://schemas.microsoft.com/office/powerpoint/2010/main" val="3951737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Lexicon of US Descriptors of Thyroid Nodules</a:t>
            </a:r>
          </a:p>
        </p:txBody>
      </p:sp>
      <p:graphicFrame>
        <p:nvGraphicFramePr>
          <p:cNvPr id="3" name="Table 2"/>
          <p:cNvGraphicFramePr>
            <a:graphicFrameLocks noGrp="1"/>
          </p:cNvGraphicFramePr>
          <p:nvPr>
            <p:extLst>
              <p:ext uri="{D42A27DB-BD31-4B8C-83A1-F6EECF244321}">
                <p14:modId xmlns:p14="http://schemas.microsoft.com/office/powerpoint/2010/main" val="3154033352"/>
              </p:ext>
            </p:extLst>
          </p:nvPr>
        </p:nvGraphicFramePr>
        <p:xfrm>
          <a:off x="360946" y="1778445"/>
          <a:ext cx="11369842" cy="4973334"/>
        </p:xfrm>
        <a:graphic>
          <a:graphicData uri="http://schemas.openxmlformats.org/drawingml/2006/table">
            <a:tbl>
              <a:tblPr firstRow="1" bandRow="1">
                <a:tableStyleId>{5C22544A-7EE6-4342-B048-85BDC9FD1C3A}</a:tableStyleId>
              </a:tblPr>
              <a:tblGrid>
                <a:gridCol w="5684921">
                  <a:extLst>
                    <a:ext uri="{9D8B030D-6E8A-4147-A177-3AD203B41FA5}">
                      <a16:colId xmlns:a16="http://schemas.microsoft.com/office/drawing/2014/main" val="1129590644"/>
                    </a:ext>
                  </a:extLst>
                </a:gridCol>
                <a:gridCol w="5684921">
                  <a:extLst>
                    <a:ext uri="{9D8B030D-6E8A-4147-A177-3AD203B41FA5}">
                      <a16:colId xmlns:a16="http://schemas.microsoft.com/office/drawing/2014/main" val="221920432"/>
                    </a:ext>
                  </a:extLst>
                </a:gridCol>
              </a:tblGrid>
              <a:tr h="407010">
                <a:tc>
                  <a:txBody>
                    <a:bodyPr/>
                    <a:lstStyle/>
                    <a:p>
                      <a:r>
                        <a:rPr lang="en-US" sz="2400" b="1" i="0" u="none" strike="noStrike" kern="1200" baseline="0" dirty="0" smtClean="0">
                          <a:solidFill>
                            <a:schemeClr val="lt1"/>
                          </a:solidFill>
                          <a:latin typeface="+mn-lt"/>
                          <a:ea typeface="+mn-ea"/>
                          <a:cs typeface="+mn-cs"/>
                        </a:rPr>
                        <a:t>US Descriptor</a:t>
                      </a:r>
                      <a:endParaRPr lang="en-US" sz="2400" b="1" dirty="0"/>
                    </a:p>
                  </a:txBody>
                  <a:tcPr/>
                </a:tc>
                <a:tc>
                  <a:txBody>
                    <a:bodyPr/>
                    <a:lstStyle/>
                    <a:p>
                      <a:r>
                        <a:rPr lang="en-US" sz="2400" b="1" i="0" u="none" strike="noStrike" kern="1200" baseline="0" dirty="0" smtClean="0">
                          <a:solidFill>
                            <a:schemeClr val="lt1"/>
                          </a:solidFill>
                          <a:latin typeface="+mn-lt"/>
                          <a:ea typeface="+mn-ea"/>
                          <a:cs typeface="+mn-cs"/>
                        </a:rPr>
                        <a:t>Definition</a:t>
                      </a:r>
                      <a:endParaRPr lang="en-US" sz="2400" b="1" dirty="0"/>
                    </a:p>
                  </a:txBody>
                  <a:tcPr/>
                </a:tc>
                <a:extLst>
                  <a:ext uri="{0D108BD9-81ED-4DB2-BD59-A6C34878D82A}">
                    <a16:rowId xmlns:a16="http://schemas.microsoft.com/office/drawing/2014/main" val="3593023435"/>
                  </a:ext>
                </a:extLst>
              </a:tr>
              <a:tr h="10035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t>Composition</a:t>
                      </a:r>
                      <a:endParaRPr lang="en-US" sz="2800" b="1" dirty="0" smtClean="0">
                        <a:solidFill>
                          <a:schemeClr val="accent6"/>
                        </a:solidFill>
                      </a:endParaRPr>
                    </a:p>
                  </a:txBody>
                  <a:tcPr/>
                </a:tc>
                <a:tc>
                  <a:txBody>
                    <a:bodyPr/>
                    <a:lstStyle/>
                    <a:p>
                      <a:r>
                        <a:rPr lang="en-US" dirty="0" smtClean="0"/>
                        <a:t>Solid Completely or nearly completely soft tissue</a:t>
                      </a:r>
                    </a:p>
                    <a:p>
                      <a:r>
                        <a:rPr lang="en-US" dirty="0" smtClean="0"/>
                        <a:t>Cystic Completely fluid filled</a:t>
                      </a:r>
                    </a:p>
                    <a:p>
                      <a:r>
                        <a:rPr lang="en-US" dirty="0" smtClean="0"/>
                        <a:t>Spongiform Tiny cystic spaces occupy most of the nodule</a:t>
                      </a:r>
                    </a:p>
                  </a:txBody>
                  <a:tcPr/>
                </a:tc>
                <a:extLst>
                  <a:ext uri="{0D108BD9-81ED-4DB2-BD59-A6C34878D82A}">
                    <a16:rowId xmlns:a16="http://schemas.microsoft.com/office/drawing/2014/main" val="2205573788"/>
                  </a:ext>
                </a:extLst>
              </a:tr>
              <a:tr h="13046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t>Echogenicity</a:t>
                      </a:r>
                      <a:endParaRPr lang="en-US" sz="2800" b="1" dirty="0" smtClean="0"/>
                    </a:p>
                  </a:txBody>
                  <a:tcPr/>
                </a:tc>
                <a:tc>
                  <a:txBody>
                    <a:bodyPr/>
                    <a:lstStyle/>
                    <a:p>
                      <a:r>
                        <a:rPr lang="en-US" dirty="0" smtClean="0"/>
                        <a:t>Hyperechoic</a:t>
                      </a:r>
                    </a:p>
                    <a:p>
                      <a:r>
                        <a:rPr lang="en-US" dirty="0" smtClean="0"/>
                        <a:t>Isoechoic </a:t>
                      </a:r>
                    </a:p>
                    <a:p>
                      <a:r>
                        <a:rPr lang="en-US" dirty="0" smtClean="0"/>
                        <a:t>Hypoechoic </a:t>
                      </a:r>
                    </a:p>
                    <a:p>
                      <a:r>
                        <a:rPr lang="en-US" dirty="0" smtClean="0"/>
                        <a:t> Markedly hypoechoic </a:t>
                      </a:r>
                    </a:p>
                  </a:txBody>
                  <a:tcPr/>
                </a:tc>
                <a:extLst>
                  <a:ext uri="{0D108BD9-81ED-4DB2-BD59-A6C34878D82A}">
                    <a16:rowId xmlns:a16="http://schemas.microsoft.com/office/drawing/2014/main" val="3353205071"/>
                  </a:ext>
                </a:extLst>
              </a:tr>
              <a:tr h="2207888">
                <a:tc>
                  <a:txBody>
                    <a:bodyPr/>
                    <a:lstStyle/>
                    <a:p>
                      <a:r>
                        <a:rPr lang="en-US" sz="2800" b="1" dirty="0" smtClean="0"/>
                        <a:t>Calcifications</a:t>
                      </a:r>
                      <a:endParaRPr lang="en-US" sz="2800" b="1" dirty="0"/>
                    </a:p>
                  </a:txBody>
                  <a:tcPr/>
                </a:tc>
                <a:tc>
                  <a:txBody>
                    <a:bodyPr/>
                    <a:lstStyle/>
                    <a:p>
                      <a:r>
                        <a:rPr lang="en-US" dirty="0" smtClean="0"/>
                        <a:t> </a:t>
                      </a:r>
                      <a:r>
                        <a:rPr lang="en-US" dirty="0" err="1" smtClean="0"/>
                        <a:t>Microcalcifications</a:t>
                      </a:r>
                      <a:r>
                        <a:rPr lang="en-US" dirty="0" smtClean="0"/>
                        <a:t> Punctate “</a:t>
                      </a:r>
                      <a:r>
                        <a:rPr lang="en-US" dirty="0" err="1" smtClean="0"/>
                        <a:t>dotlike</a:t>
                      </a:r>
                      <a:r>
                        <a:rPr lang="en-US" dirty="0" smtClean="0"/>
                        <a:t>” foci without posterior acoustic artifacts; &lt;1 mm in</a:t>
                      </a:r>
                    </a:p>
                    <a:p>
                      <a:r>
                        <a:rPr lang="en-US" dirty="0" smtClean="0"/>
                        <a:t>diameter</a:t>
                      </a:r>
                    </a:p>
                    <a:p>
                      <a:r>
                        <a:rPr lang="en-US" dirty="0" err="1" smtClean="0"/>
                        <a:t>Macrocalcifications</a:t>
                      </a:r>
                      <a:r>
                        <a:rPr lang="en-US" dirty="0" smtClean="0"/>
                        <a:t> Larger and with posterior acoustic shadowing</a:t>
                      </a:r>
                    </a:p>
                    <a:p>
                      <a:r>
                        <a:rPr lang="en-US" dirty="0" smtClean="0"/>
                        <a:t>Comet-tail artifacts Triangular reverberation artifact with decreasing width of deeper echoes</a:t>
                      </a:r>
                      <a:endParaRPr lang="en-US" dirty="0"/>
                    </a:p>
                  </a:txBody>
                  <a:tcPr/>
                </a:tc>
                <a:extLst>
                  <a:ext uri="{0D108BD9-81ED-4DB2-BD59-A6C34878D82A}">
                    <a16:rowId xmlns:a16="http://schemas.microsoft.com/office/drawing/2014/main" val="390015190"/>
                  </a:ext>
                </a:extLst>
              </a:tr>
            </a:tbl>
          </a:graphicData>
        </a:graphic>
      </p:graphicFrame>
    </p:spTree>
    <p:extLst>
      <p:ext uri="{BB962C8B-B14F-4D97-AF65-F5344CB8AC3E}">
        <p14:creationId xmlns:p14="http://schemas.microsoft.com/office/powerpoint/2010/main" val="228057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C00000"/>
                </a:solidFill>
              </a:rPr>
              <a:t>Lexicon of US Descriptors of Thyroid </a:t>
            </a:r>
            <a:r>
              <a:rPr lang="en-US" sz="4000" b="1" dirty="0" smtClean="0">
                <a:solidFill>
                  <a:srgbClr val="C00000"/>
                </a:solidFill>
              </a:rPr>
              <a:t>Nodules (con.)</a:t>
            </a:r>
            <a:endParaRPr lang="en-US" sz="4000" b="1" dirty="0">
              <a:solidFill>
                <a:srgbClr val="C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642757664"/>
              </p:ext>
            </p:extLst>
          </p:nvPr>
        </p:nvGraphicFramePr>
        <p:xfrm>
          <a:off x="108283" y="1443788"/>
          <a:ext cx="11887200" cy="5894776"/>
        </p:xfrm>
        <a:graphic>
          <a:graphicData uri="http://schemas.openxmlformats.org/drawingml/2006/table">
            <a:tbl>
              <a:tblPr firstRow="1" bandRow="1">
                <a:tableStyleId>{5C22544A-7EE6-4342-B048-85BDC9FD1C3A}</a:tableStyleId>
              </a:tblPr>
              <a:tblGrid>
                <a:gridCol w="5943600">
                  <a:extLst>
                    <a:ext uri="{9D8B030D-6E8A-4147-A177-3AD203B41FA5}">
                      <a16:colId xmlns:a16="http://schemas.microsoft.com/office/drawing/2014/main" val="3608798367"/>
                    </a:ext>
                  </a:extLst>
                </a:gridCol>
                <a:gridCol w="5943600">
                  <a:extLst>
                    <a:ext uri="{9D8B030D-6E8A-4147-A177-3AD203B41FA5}">
                      <a16:colId xmlns:a16="http://schemas.microsoft.com/office/drawing/2014/main" val="1575062255"/>
                    </a:ext>
                  </a:extLst>
                </a:gridCol>
              </a:tblGrid>
              <a:tr h="404115">
                <a:tc>
                  <a:txBody>
                    <a:bodyPr/>
                    <a:lstStyle/>
                    <a:p>
                      <a:r>
                        <a:rPr lang="en-US" sz="2400" b="1" i="0" u="none" strike="noStrike" kern="1200" baseline="0" dirty="0" smtClean="0">
                          <a:solidFill>
                            <a:schemeClr val="lt1"/>
                          </a:solidFill>
                          <a:latin typeface="+mn-lt"/>
                          <a:ea typeface="+mn-ea"/>
                          <a:cs typeface="+mn-cs"/>
                        </a:rPr>
                        <a:t>US Descriptor</a:t>
                      </a:r>
                      <a:endParaRPr lang="en-US" sz="2400" b="1" dirty="0"/>
                    </a:p>
                  </a:txBody>
                  <a:tcPr/>
                </a:tc>
                <a:tc>
                  <a:txBody>
                    <a:bodyPr/>
                    <a:lstStyle/>
                    <a:p>
                      <a:r>
                        <a:rPr lang="en-US" sz="2400" b="1" i="0" u="none" strike="noStrike" kern="1200" baseline="0" dirty="0" smtClean="0">
                          <a:solidFill>
                            <a:schemeClr val="lt1"/>
                          </a:solidFill>
                          <a:latin typeface="+mn-lt"/>
                          <a:ea typeface="+mn-ea"/>
                          <a:cs typeface="+mn-cs"/>
                        </a:rPr>
                        <a:t>Definition</a:t>
                      </a:r>
                      <a:endParaRPr lang="en-US" sz="2400" b="1" dirty="0"/>
                    </a:p>
                  </a:txBody>
                  <a:tcPr/>
                </a:tc>
                <a:extLst>
                  <a:ext uri="{0D108BD9-81ED-4DB2-BD59-A6C34878D82A}">
                    <a16:rowId xmlns:a16="http://schemas.microsoft.com/office/drawing/2014/main" val="1205421882"/>
                  </a:ext>
                </a:extLst>
              </a:tr>
              <a:tr h="39603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t>Margin</a:t>
                      </a:r>
                    </a:p>
                    <a:p>
                      <a:endParaRPr lang="en-US" dirty="0"/>
                    </a:p>
                  </a:txBody>
                  <a:tcPr/>
                </a:tc>
                <a:tc>
                  <a:txBody>
                    <a:bodyPr/>
                    <a:lstStyle/>
                    <a:p>
                      <a:r>
                        <a:rPr lang="en-US" dirty="0" smtClean="0"/>
                        <a:t>Irregular </a:t>
                      </a:r>
                      <a:r>
                        <a:rPr lang="en-US" dirty="0" err="1" smtClean="0"/>
                        <a:t>Spiculated</a:t>
                      </a:r>
                      <a:r>
                        <a:rPr lang="en-US" dirty="0" smtClean="0"/>
                        <a:t>, jagged, or sharp-angled border, with or without soft-tissue</a:t>
                      </a:r>
                    </a:p>
                    <a:p>
                      <a:r>
                        <a:rPr lang="en-US" dirty="0" smtClean="0"/>
                        <a:t>protrusions into the parenchyma</a:t>
                      </a:r>
                    </a:p>
                    <a:p>
                      <a:r>
                        <a:rPr lang="en-US" dirty="0" smtClean="0"/>
                        <a:t>Lobulated Rounded soft-tissue protrusions in the border, with extension into the</a:t>
                      </a:r>
                      <a:r>
                        <a:rPr lang="en-US" baseline="0" dirty="0" smtClean="0"/>
                        <a:t> </a:t>
                      </a:r>
                      <a:r>
                        <a:rPr lang="en-US" dirty="0" smtClean="0"/>
                        <a:t>parenchyma; may vary in quantity (single or multiple) and size (</a:t>
                      </a:r>
                      <a:r>
                        <a:rPr lang="en-US" dirty="0" err="1" smtClean="0"/>
                        <a:t>microlobulations</a:t>
                      </a:r>
                      <a:r>
                        <a:rPr lang="en-US" dirty="0" smtClean="0"/>
                        <a:t>)</a:t>
                      </a:r>
                    </a:p>
                    <a:p>
                      <a:r>
                        <a:rPr lang="en-US" dirty="0" smtClean="0"/>
                        <a:t>Ill-defined Nodule border is indistinguishable from the thyroid parenchyma</a:t>
                      </a:r>
                    </a:p>
                    <a:p>
                      <a:r>
                        <a:rPr lang="en-US" dirty="0" smtClean="0"/>
                        <a:t>Halo Peripheral hypoechoic rim forming the nodule border; can be partial or</a:t>
                      </a:r>
                      <a:r>
                        <a:rPr lang="en-US" baseline="0" dirty="0" smtClean="0"/>
                        <a:t> </a:t>
                      </a:r>
                      <a:r>
                        <a:rPr lang="en-US" dirty="0" smtClean="0"/>
                        <a:t>complete; thickness may be uniformly thin or thick or may be irregular</a:t>
                      </a:r>
                    </a:p>
                    <a:p>
                      <a:r>
                        <a:rPr lang="en-US" dirty="0" err="1" smtClean="0"/>
                        <a:t>Extrathyroid</a:t>
                      </a:r>
                      <a:r>
                        <a:rPr lang="en-US" dirty="0" smtClean="0"/>
                        <a:t> extension Nodular extension through the thyroid capsule</a:t>
                      </a:r>
                    </a:p>
                    <a:p>
                      <a:endParaRPr lang="en-US" dirty="0"/>
                    </a:p>
                  </a:txBody>
                  <a:tcPr/>
                </a:tc>
                <a:extLst>
                  <a:ext uri="{0D108BD9-81ED-4DB2-BD59-A6C34878D82A}">
                    <a16:rowId xmlns:a16="http://schemas.microsoft.com/office/drawing/2014/main" val="1924940794"/>
                  </a:ext>
                </a:extLst>
              </a:tr>
              <a:tr h="11114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t>Shape</a:t>
                      </a:r>
                      <a:endParaRPr lang="en-US" sz="2800" b="1" dirty="0"/>
                    </a:p>
                  </a:txBody>
                  <a:tcPr/>
                </a:tc>
                <a:tc>
                  <a:txBody>
                    <a:bodyPr/>
                    <a:lstStyle/>
                    <a:p>
                      <a:r>
                        <a:rPr lang="en-US" dirty="0" smtClean="0"/>
                        <a:t>Wider Anteroposterior to horizontal diameter ratio of &lt;1</a:t>
                      </a:r>
                    </a:p>
                    <a:p>
                      <a:r>
                        <a:rPr lang="en-US" dirty="0" smtClean="0"/>
                        <a:t>Taller Anteroposterior to horizontal diameter ratio of &gt;1</a:t>
                      </a:r>
                    </a:p>
                    <a:p>
                      <a:endParaRPr lang="en-US" dirty="0"/>
                    </a:p>
                  </a:txBody>
                  <a:tcPr/>
                </a:tc>
                <a:extLst>
                  <a:ext uri="{0D108BD9-81ED-4DB2-BD59-A6C34878D82A}">
                    <a16:rowId xmlns:a16="http://schemas.microsoft.com/office/drawing/2014/main" val="1420833988"/>
                  </a:ext>
                </a:extLst>
              </a:tr>
              <a:tr h="323292">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31881851"/>
                  </a:ext>
                </a:extLst>
              </a:tr>
            </a:tbl>
          </a:graphicData>
        </a:graphic>
      </p:graphicFrame>
    </p:spTree>
    <p:extLst>
      <p:ext uri="{BB962C8B-B14F-4D97-AF65-F5344CB8AC3E}">
        <p14:creationId xmlns:p14="http://schemas.microsoft.com/office/powerpoint/2010/main" val="30421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C00000"/>
                </a:solidFill>
              </a:rPr>
              <a:t>Lexicon of US Descriptors of Thyroid </a:t>
            </a:r>
            <a:r>
              <a:rPr lang="en-US" sz="4000" b="1" dirty="0" smtClean="0">
                <a:solidFill>
                  <a:srgbClr val="C00000"/>
                </a:solidFill>
              </a:rPr>
              <a:t>Nodules(con.)</a:t>
            </a:r>
            <a:endParaRPr lang="en-US" sz="4000" b="1" dirty="0">
              <a:solidFill>
                <a:srgbClr val="C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937429896"/>
              </p:ext>
            </p:extLst>
          </p:nvPr>
        </p:nvGraphicFramePr>
        <p:xfrm>
          <a:off x="84220" y="1690689"/>
          <a:ext cx="12107780" cy="5067248"/>
        </p:xfrm>
        <a:graphic>
          <a:graphicData uri="http://schemas.openxmlformats.org/drawingml/2006/table">
            <a:tbl>
              <a:tblPr firstRow="1" bandRow="1">
                <a:tableStyleId>{5C22544A-7EE6-4342-B048-85BDC9FD1C3A}</a:tableStyleId>
              </a:tblPr>
              <a:tblGrid>
                <a:gridCol w="6053890">
                  <a:extLst>
                    <a:ext uri="{9D8B030D-6E8A-4147-A177-3AD203B41FA5}">
                      <a16:colId xmlns:a16="http://schemas.microsoft.com/office/drawing/2014/main" val="1220799283"/>
                    </a:ext>
                  </a:extLst>
                </a:gridCol>
                <a:gridCol w="6053890">
                  <a:extLst>
                    <a:ext uri="{9D8B030D-6E8A-4147-A177-3AD203B41FA5}">
                      <a16:colId xmlns:a16="http://schemas.microsoft.com/office/drawing/2014/main" val="929294662"/>
                    </a:ext>
                  </a:extLst>
                </a:gridCol>
              </a:tblGrid>
              <a:tr h="424916">
                <a:tc>
                  <a:txBody>
                    <a:bodyPr/>
                    <a:lstStyle/>
                    <a:p>
                      <a:r>
                        <a:rPr lang="en-US" sz="2400" b="1" i="0" u="none" strike="noStrike" kern="1200" baseline="0" dirty="0" smtClean="0">
                          <a:solidFill>
                            <a:schemeClr val="lt1"/>
                          </a:solidFill>
                          <a:latin typeface="+mn-lt"/>
                          <a:ea typeface="+mn-ea"/>
                          <a:cs typeface="+mn-cs"/>
                        </a:rPr>
                        <a:t>US Descriptor</a:t>
                      </a:r>
                      <a:endParaRPr lang="en-US" sz="2400" b="1" dirty="0"/>
                    </a:p>
                  </a:txBody>
                  <a:tcPr/>
                </a:tc>
                <a:tc>
                  <a:txBody>
                    <a:bodyPr/>
                    <a:lstStyle/>
                    <a:p>
                      <a:r>
                        <a:rPr lang="en-US" sz="2400" b="1" i="0" u="none" strike="noStrike" kern="1200" baseline="0" dirty="0" smtClean="0">
                          <a:solidFill>
                            <a:schemeClr val="lt1"/>
                          </a:solidFill>
                          <a:latin typeface="+mn-lt"/>
                          <a:ea typeface="+mn-ea"/>
                          <a:cs typeface="+mn-cs"/>
                        </a:rPr>
                        <a:t>Definition</a:t>
                      </a:r>
                      <a:endParaRPr lang="en-US" sz="2400" b="1" dirty="0"/>
                    </a:p>
                  </a:txBody>
                  <a:tcPr/>
                </a:tc>
                <a:extLst>
                  <a:ext uri="{0D108BD9-81ED-4DB2-BD59-A6C34878D82A}">
                    <a16:rowId xmlns:a16="http://schemas.microsoft.com/office/drawing/2014/main" val="2315053331"/>
                  </a:ext>
                </a:extLst>
              </a:tr>
              <a:tr h="2305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t>Lymph nodes</a:t>
                      </a:r>
                    </a:p>
                    <a:p>
                      <a:endParaRPr lang="en-US" dirty="0" smtClean="0"/>
                    </a:p>
                  </a:txBody>
                  <a:tcPr/>
                </a:tc>
                <a:tc>
                  <a:txBody>
                    <a:bodyPr/>
                    <a:lstStyle/>
                    <a:p>
                      <a:r>
                        <a:rPr lang="en-US" dirty="0" smtClean="0"/>
                        <a:t>Normal Not enlarged; preserved fatty hilum</a:t>
                      </a:r>
                    </a:p>
                    <a:p>
                      <a:r>
                        <a:rPr lang="en-US" dirty="0" smtClean="0"/>
                        <a:t>Abnormal Increased size, rounded shape, irregular margins, internal calcifications,</a:t>
                      </a:r>
                    </a:p>
                    <a:p>
                      <a:r>
                        <a:rPr lang="en-US" dirty="0" smtClean="0"/>
                        <a:t>heterogeneous echotexture, or cystic change; less characteristic when</a:t>
                      </a:r>
                    </a:p>
                    <a:p>
                      <a:r>
                        <a:rPr lang="en-US" dirty="0" smtClean="0"/>
                        <a:t>loss of only the hyperechoic fatty hilum</a:t>
                      </a:r>
                    </a:p>
                    <a:p>
                      <a:endParaRPr lang="en-US" dirty="0"/>
                    </a:p>
                  </a:txBody>
                  <a:tcPr/>
                </a:tc>
                <a:extLst>
                  <a:ext uri="{0D108BD9-81ED-4DB2-BD59-A6C34878D82A}">
                    <a16:rowId xmlns:a16="http://schemas.microsoft.com/office/drawing/2014/main" val="3771770588"/>
                  </a:ext>
                </a:extLst>
              </a:tr>
              <a:tr h="2305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t>Vascularity</a:t>
                      </a:r>
                    </a:p>
                    <a:p>
                      <a:endParaRPr lang="en-US" dirty="0"/>
                    </a:p>
                  </a:txBody>
                  <a:tcPr/>
                </a:tc>
                <a:tc>
                  <a:txBody>
                    <a:bodyPr/>
                    <a:lstStyle/>
                    <a:p>
                      <a:r>
                        <a:rPr lang="en-US" dirty="0" smtClean="0"/>
                        <a:t>Absence of nodular Doppler signal ...</a:t>
                      </a:r>
                    </a:p>
                    <a:p>
                      <a:r>
                        <a:rPr lang="en-US" dirty="0" smtClean="0"/>
                        <a:t>Increased peripheral vascularization</a:t>
                      </a:r>
                    </a:p>
                    <a:p>
                      <a:r>
                        <a:rPr lang="en-US" dirty="0" smtClean="0"/>
                        <a:t>of the nodule</a:t>
                      </a:r>
                    </a:p>
                    <a:p>
                      <a:r>
                        <a:rPr lang="en-US" dirty="0" smtClean="0"/>
                        <a:t>...</a:t>
                      </a:r>
                    </a:p>
                    <a:p>
                      <a:r>
                        <a:rPr lang="en-US" dirty="0" smtClean="0"/>
                        <a:t>Increased peripheral and </a:t>
                      </a:r>
                      <a:r>
                        <a:rPr lang="en-US" dirty="0" err="1" smtClean="0"/>
                        <a:t>intranodular</a:t>
                      </a:r>
                      <a:endParaRPr lang="en-US" dirty="0" smtClean="0"/>
                    </a:p>
                    <a:p>
                      <a:r>
                        <a:rPr lang="en-US" dirty="0" smtClean="0"/>
                        <a:t>vascularization</a:t>
                      </a:r>
                    </a:p>
                    <a:p>
                      <a:endParaRPr lang="en-US" dirty="0"/>
                    </a:p>
                  </a:txBody>
                  <a:tcPr/>
                </a:tc>
                <a:extLst>
                  <a:ext uri="{0D108BD9-81ED-4DB2-BD59-A6C34878D82A}">
                    <a16:rowId xmlns:a16="http://schemas.microsoft.com/office/drawing/2014/main" val="2990071093"/>
                  </a:ext>
                </a:extLst>
              </a:tr>
            </a:tbl>
          </a:graphicData>
        </a:graphic>
      </p:graphicFrame>
    </p:spTree>
    <p:extLst>
      <p:ext uri="{BB962C8B-B14F-4D97-AF65-F5344CB8AC3E}">
        <p14:creationId xmlns:p14="http://schemas.microsoft.com/office/powerpoint/2010/main" val="3970707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C00000"/>
                </a:solidFill>
              </a:rPr>
              <a:t>Ultrasonographic</a:t>
            </a:r>
            <a:r>
              <a:rPr lang="en-US" b="1" dirty="0">
                <a:solidFill>
                  <a:srgbClr val="C00000"/>
                </a:solidFill>
              </a:rPr>
              <a:t> features that are associated with an increased risk of thyroid cancer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8944966"/>
              </p:ext>
            </p:extLst>
          </p:nvPr>
        </p:nvGraphicFramePr>
        <p:xfrm>
          <a:off x="132348" y="1949116"/>
          <a:ext cx="11911870" cy="4730816"/>
        </p:xfrm>
        <a:graphic>
          <a:graphicData uri="http://schemas.openxmlformats.org/drawingml/2006/table">
            <a:tbl>
              <a:tblPr/>
              <a:tblGrid>
                <a:gridCol w="11911870">
                  <a:extLst>
                    <a:ext uri="{9D8B030D-6E8A-4147-A177-3AD203B41FA5}">
                      <a16:colId xmlns:a16="http://schemas.microsoft.com/office/drawing/2014/main" val="660701980"/>
                    </a:ext>
                  </a:extLst>
                </a:gridCol>
              </a:tblGrid>
              <a:tr h="565484">
                <a:tc>
                  <a:txBody>
                    <a:bodyPr/>
                    <a:lstStyle/>
                    <a:p>
                      <a:pPr fontAlgn="t"/>
                      <a:r>
                        <a:rPr lang="en-US" sz="2800">
                          <a:effectLst/>
                        </a:rPr>
                        <a:t>Irregular margins</a:t>
                      </a:r>
                    </a:p>
                  </a:txBody>
                  <a:tcPr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74704670"/>
                  </a:ext>
                </a:extLst>
              </a:tr>
              <a:tr h="565484">
                <a:tc>
                  <a:txBody>
                    <a:bodyPr/>
                    <a:lstStyle/>
                    <a:p>
                      <a:pPr fontAlgn="t"/>
                      <a:r>
                        <a:rPr lang="en-US" sz="2800" dirty="0">
                          <a:effectLst/>
                        </a:rPr>
                        <a:t>Nodule is taller than wide (in transverse view)</a:t>
                      </a:r>
                    </a:p>
                  </a:txBody>
                  <a:tcPr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414781512"/>
                  </a:ext>
                </a:extLst>
              </a:tr>
              <a:tr h="565484">
                <a:tc>
                  <a:txBody>
                    <a:bodyPr/>
                    <a:lstStyle/>
                    <a:p>
                      <a:pPr fontAlgn="t"/>
                      <a:r>
                        <a:rPr lang="en-US" sz="2800" dirty="0" smtClean="0">
                          <a:effectLst/>
                        </a:rPr>
                        <a:t> </a:t>
                      </a:r>
                      <a:r>
                        <a:rPr lang="en-US" sz="2800" dirty="0" err="1" smtClean="0">
                          <a:effectLst/>
                        </a:rPr>
                        <a:t>MicroCalcifications</a:t>
                      </a:r>
                      <a:endParaRPr lang="en-US" sz="2800" dirty="0">
                        <a:effectLst/>
                      </a:endParaRPr>
                    </a:p>
                  </a:txBody>
                  <a:tcPr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755034007"/>
                  </a:ext>
                </a:extLst>
              </a:tr>
              <a:tr h="565484">
                <a:tc>
                  <a:txBody>
                    <a:bodyPr/>
                    <a:lstStyle/>
                    <a:p>
                      <a:pPr fontAlgn="t"/>
                      <a:r>
                        <a:rPr lang="en-US" sz="2800" dirty="0">
                          <a:effectLst/>
                        </a:rPr>
                        <a:t>Abnormal lymph nodes present</a:t>
                      </a:r>
                    </a:p>
                  </a:txBody>
                  <a:tcPr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88549744"/>
                  </a:ext>
                </a:extLst>
              </a:tr>
              <a:tr h="2261936">
                <a:tc>
                  <a:txBody>
                    <a:bodyPr/>
                    <a:lstStyle/>
                    <a:p>
                      <a:pPr fontAlgn="t"/>
                      <a:r>
                        <a:rPr lang="en-US" sz="2800" dirty="0">
                          <a:effectLst/>
                        </a:rPr>
                        <a:t>Enlargement of nodule over </a:t>
                      </a:r>
                      <a:r>
                        <a:rPr lang="en-US" sz="2800" dirty="0" smtClean="0">
                          <a:effectLst/>
                        </a:rPr>
                        <a:t>time</a:t>
                      </a:r>
                    </a:p>
                    <a:p>
                      <a:pPr fontAlgn="t"/>
                      <a:r>
                        <a:rPr lang="en-US" sz="2800" b="0" i="0" kern="1200" dirty="0" smtClean="0">
                          <a:solidFill>
                            <a:schemeClr val="tx1"/>
                          </a:solidFill>
                          <a:effectLst/>
                          <a:latin typeface="+mn-lt"/>
                          <a:ea typeface="+mn-ea"/>
                          <a:cs typeface="+mn-cs"/>
                        </a:rPr>
                        <a:t> </a:t>
                      </a:r>
                      <a:r>
                        <a:rPr lang="en-US" sz="2400" b="0" i="0" kern="1200" dirty="0" smtClean="0">
                          <a:solidFill>
                            <a:schemeClr val="tx1"/>
                          </a:solidFill>
                          <a:effectLst/>
                          <a:latin typeface="+mn-lt"/>
                          <a:ea typeface="+mn-ea"/>
                          <a:cs typeface="+mn-cs"/>
                        </a:rPr>
                        <a:t>In any child with a thyroid nodule, images should also be obtained to assess the morphology of the cervical </a:t>
                      </a:r>
                      <a:r>
                        <a:rPr lang="en-US" sz="2400" b="0" i="0" kern="1200" dirty="0" smtClean="0">
                          <a:solidFill>
                            <a:schemeClr val="tx1"/>
                          </a:solidFill>
                          <a:effectLst/>
                          <a:latin typeface="+mn-lt"/>
                          <a:ea typeface="+mn-ea"/>
                          <a:cs typeface="+mn-cs"/>
                        </a:rPr>
                        <a:t>nodes</a:t>
                      </a:r>
                    </a:p>
                    <a:p>
                      <a:pPr fontAlgn="t"/>
                      <a:r>
                        <a:rPr lang="en-US" sz="2400" b="0" i="0" kern="1200" dirty="0" smtClean="0">
                          <a:solidFill>
                            <a:schemeClr val="tx1"/>
                          </a:solidFill>
                          <a:effectLst/>
                          <a:latin typeface="+mn-lt"/>
                          <a:ea typeface="+mn-ea"/>
                          <a:cs typeface="+mn-cs"/>
                        </a:rPr>
                        <a:t> </a:t>
                      </a:r>
                      <a:r>
                        <a:rPr lang="en-US" sz="2400" b="0" i="0" kern="1200" dirty="0" smtClean="0">
                          <a:solidFill>
                            <a:schemeClr val="tx1"/>
                          </a:solidFill>
                          <a:effectLst/>
                          <a:latin typeface="+mn-lt"/>
                          <a:ea typeface="+mn-ea"/>
                          <a:cs typeface="+mn-cs"/>
                        </a:rPr>
                        <a:t>Benign nodes are elongated with a fatty hilum, whereas abnormal nodes may be rounded, lack a fatty hilum, or contain calcifications or cystic spaces</a:t>
                      </a:r>
                      <a:endParaRPr lang="en-US" sz="2400" dirty="0" smtClean="0">
                        <a:effectLst/>
                      </a:endParaRPr>
                    </a:p>
                    <a:p>
                      <a:pPr fontAlgn="t"/>
                      <a:endParaRPr lang="en-US" sz="2800" dirty="0">
                        <a:effectLst/>
                      </a:endParaRPr>
                    </a:p>
                  </a:txBody>
                  <a:tcPr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757575"/>
                      </a:solidFill>
                      <a:prstDash val="solid"/>
                      <a:round/>
                      <a:headEnd type="none" w="med" len="med"/>
                      <a:tailEnd type="none" w="med" len="med"/>
                    </a:lnB>
                    <a:solidFill>
                      <a:srgbClr val="FFFFFF"/>
                    </a:solidFill>
                  </a:tcPr>
                </a:tc>
                <a:extLst>
                  <a:ext uri="{0D108BD9-81ED-4DB2-BD59-A6C34878D82A}">
                    <a16:rowId xmlns:a16="http://schemas.microsoft.com/office/drawing/2014/main" val="2941715959"/>
                  </a:ext>
                </a:extLst>
              </a:tr>
            </a:tbl>
          </a:graphicData>
        </a:graphic>
      </p:graphicFrame>
    </p:spTree>
    <p:extLst>
      <p:ext uri="{BB962C8B-B14F-4D97-AF65-F5344CB8AC3E}">
        <p14:creationId xmlns:p14="http://schemas.microsoft.com/office/powerpoint/2010/main" val="3504308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Fine-needle </a:t>
            </a:r>
            <a:r>
              <a:rPr lang="en-US" b="1" dirty="0">
                <a:solidFill>
                  <a:srgbClr val="C00000"/>
                </a:solidFill>
              </a:rPr>
              <a:t>aspiration</a:t>
            </a:r>
            <a:r>
              <a:rPr lang="en-US" dirty="0">
                <a:solidFill>
                  <a:srgbClr val="C00000"/>
                </a:solidFill>
              </a:rPr>
              <a:t/>
            </a:r>
            <a:br>
              <a:rPr lang="en-US" dirty="0">
                <a:solidFill>
                  <a:srgbClr val="C00000"/>
                </a:solidFill>
              </a:rPr>
            </a:br>
            <a:endParaRPr lang="en-US" dirty="0">
              <a:solidFill>
                <a:srgbClr val="C00000"/>
              </a:solidFill>
            </a:endParaRPr>
          </a:p>
        </p:txBody>
      </p:sp>
      <p:sp>
        <p:nvSpPr>
          <p:cNvPr id="3" name="Content Placeholder 2"/>
          <p:cNvSpPr>
            <a:spLocks noGrp="1"/>
          </p:cNvSpPr>
          <p:nvPr>
            <p:ph idx="1"/>
          </p:nvPr>
        </p:nvSpPr>
        <p:spPr>
          <a:xfrm>
            <a:off x="385011" y="1825624"/>
            <a:ext cx="11417967" cy="4683459"/>
          </a:xfrm>
        </p:spPr>
        <p:txBody>
          <a:bodyPr>
            <a:normAutofit/>
          </a:bodyPr>
          <a:lstStyle/>
          <a:p>
            <a:r>
              <a:rPr lang="en-US" dirty="0"/>
              <a:t> FNA is the most useful test to differentiate benign thyroid nodules from </a:t>
            </a:r>
            <a:r>
              <a:rPr lang="en-US" dirty="0" smtClean="0"/>
              <a:t>cancer</a:t>
            </a:r>
          </a:p>
          <a:p>
            <a:r>
              <a:rPr lang="en-US" dirty="0" smtClean="0"/>
              <a:t> FNA </a:t>
            </a:r>
            <a:r>
              <a:rPr lang="en-US" dirty="0"/>
              <a:t>has high diagnostic accuracy in </a:t>
            </a:r>
            <a:r>
              <a:rPr lang="en-US" dirty="0" smtClean="0"/>
              <a:t>children</a:t>
            </a:r>
          </a:p>
          <a:p>
            <a:r>
              <a:rPr lang="en-US" dirty="0" smtClean="0"/>
              <a:t> However</a:t>
            </a:r>
            <a:r>
              <a:rPr lang="en-US" dirty="0"/>
              <a:t>, the size criteria for performing FNA in adults (≥1 to 1.5 cm) may not be appropriate in a growing child whose thyroid gland may normally be one-half the size of that of an </a:t>
            </a:r>
            <a:r>
              <a:rPr lang="en-US" dirty="0" smtClean="0"/>
              <a:t>adult</a:t>
            </a:r>
          </a:p>
          <a:p>
            <a:r>
              <a:rPr lang="en-US" dirty="0" smtClean="0">
                <a:solidFill>
                  <a:schemeClr val="accent5"/>
                </a:solidFill>
              </a:rPr>
              <a:t>American </a:t>
            </a:r>
            <a:r>
              <a:rPr lang="en-US" dirty="0">
                <a:solidFill>
                  <a:schemeClr val="accent5"/>
                </a:solidFill>
              </a:rPr>
              <a:t>Thyroid Association Task Force recommends that </a:t>
            </a:r>
            <a:r>
              <a:rPr lang="en-US" dirty="0" smtClean="0">
                <a:solidFill>
                  <a:schemeClr val="accent5"/>
                </a:solidFill>
              </a:rPr>
              <a:t>ultrasound </a:t>
            </a:r>
            <a:r>
              <a:rPr lang="en-US" dirty="0">
                <a:solidFill>
                  <a:schemeClr val="accent5"/>
                </a:solidFill>
              </a:rPr>
              <a:t>characteristics and clinical context should be used rather than size alone to identify nodules that warrant FNA</a:t>
            </a:r>
          </a:p>
          <a:p>
            <a:endParaRPr lang="en-US" dirty="0"/>
          </a:p>
        </p:txBody>
      </p:sp>
    </p:spTree>
    <p:extLst>
      <p:ext uri="{BB962C8B-B14F-4D97-AF65-F5344CB8AC3E}">
        <p14:creationId xmlns:p14="http://schemas.microsoft.com/office/powerpoint/2010/main" val="4079761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Thyroid nodules and cancer in children</a:t>
            </a:r>
            <a:endParaRPr lang="en-US" dirty="0"/>
          </a:p>
        </p:txBody>
      </p:sp>
      <p:sp>
        <p:nvSpPr>
          <p:cNvPr id="3" name="Subtitle 2"/>
          <p:cNvSpPr>
            <a:spLocks noGrp="1"/>
          </p:cNvSpPr>
          <p:nvPr>
            <p:ph type="subTitle" idx="1"/>
          </p:nvPr>
        </p:nvSpPr>
        <p:spPr/>
        <p:txBody>
          <a:bodyPr/>
          <a:lstStyle/>
          <a:p>
            <a:r>
              <a:rPr lang="en-US" dirty="0" smtClean="0"/>
              <a:t>Dr. </a:t>
            </a:r>
            <a:r>
              <a:rPr lang="en-US" dirty="0" err="1" smtClean="0"/>
              <a:t>Mosallanejad</a:t>
            </a:r>
            <a:endParaRPr lang="en-US" dirty="0" smtClean="0"/>
          </a:p>
          <a:p>
            <a:r>
              <a:rPr lang="en-US" dirty="0" smtClean="0"/>
              <a:t>Pediatric Endocrinologist ,</a:t>
            </a:r>
            <a:r>
              <a:rPr lang="en-US" dirty="0" err="1" smtClean="0"/>
              <a:t>Shahid</a:t>
            </a:r>
            <a:r>
              <a:rPr lang="en-US" dirty="0" smtClean="0"/>
              <a:t> </a:t>
            </a:r>
            <a:r>
              <a:rPr lang="en-US" dirty="0" err="1" smtClean="0"/>
              <a:t>Beheshti</a:t>
            </a:r>
            <a:r>
              <a:rPr lang="en-US" dirty="0" smtClean="0"/>
              <a:t> University of Medical science</a:t>
            </a:r>
            <a:endParaRPr lang="en-US" dirty="0"/>
          </a:p>
        </p:txBody>
      </p:sp>
    </p:spTree>
    <p:extLst>
      <p:ext uri="{BB962C8B-B14F-4D97-AF65-F5344CB8AC3E}">
        <p14:creationId xmlns:p14="http://schemas.microsoft.com/office/powerpoint/2010/main" val="948267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solidFill>
              </a:rPr>
              <a:t> "FNA” Indication  </a:t>
            </a:r>
            <a:endParaRPr lang="en-US" b="1" dirty="0">
              <a:solidFill>
                <a:schemeClr val="accent5"/>
              </a:solidFill>
            </a:endParaRPr>
          </a:p>
        </p:txBody>
      </p:sp>
      <p:sp>
        <p:nvSpPr>
          <p:cNvPr id="3" name="Content Placeholder 2"/>
          <p:cNvSpPr>
            <a:spLocks noGrp="1"/>
          </p:cNvSpPr>
          <p:nvPr>
            <p:ph idx="1"/>
          </p:nvPr>
        </p:nvSpPr>
        <p:spPr/>
        <p:txBody>
          <a:bodyPr>
            <a:normAutofit fontScale="92500"/>
          </a:bodyPr>
          <a:lstStyle/>
          <a:p>
            <a:r>
              <a:rPr lang="en-US" dirty="0" smtClean="0"/>
              <a:t>FNA </a:t>
            </a:r>
            <a:r>
              <a:rPr lang="en-US" dirty="0"/>
              <a:t>biopsy in children on nodules with the following characteristics:</a:t>
            </a:r>
          </a:p>
          <a:p>
            <a:r>
              <a:rPr lang="en-US" dirty="0"/>
              <a:t>●Nodules ≥1 cm (palpable or </a:t>
            </a:r>
            <a:r>
              <a:rPr lang="en-US" dirty="0" err="1"/>
              <a:t>nonpalpable</a:t>
            </a:r>
            <a:r>
              <a:rPr lang="en-US" dirty="0"/>
              <a:t>) that are solid or mixed </a:t>
            </a:r>
            <a:r>
              <a:rPr lang="en-US" dirty="0" smtClean="0"/>
              <a:t>cystic/solid</a:t>
            </a:r>
            <a:endParaRPr lang="en-US" dirty="0"/>
          </a:p>
          <a:p>
            <a:r>
              <a:rPr lang="en-US" dirty="0"/>
              <a:t>●Nodules &lt;1 cm with ultrasound characteristics that are highly suspicious for cancer, such as calcifications or abnormal cervical lymph </a:t>
            </a:r>
            <a:r>
              <a:rPr lang="en-US" dirty="0" smtClean="0"/>
              <a:t>nodes, </a:t>
            </a:r>
            <a:r>
              <a:rPr lang="en-US" dirty="0"/>
              <a:t>particularly in individuals at increased risk of malignancy (such as history of irradiation</a:t>
            </a:r>
            <a:r>
              <a:rPr lang="en-US" dirty="0" smtClean="0"/>
              <a:t>)</a:t>
            </a:r>
          </a:p>
          <a:p>
            <a:r>
              <a:rPr lang="en-US" dirty="0" smtClean="0"/>
              <a:t>●</a:t>
            </a:r>
            <a:r>
              <a:rPr lang="en-US" dirty="0"/>
              <a:t>Nodules with documented enlargement on repeat ultrasound </a:t>
            </a:r>
            <a:r>
              <a:rPr lang="en-US" dirty="0" smtClean="0"/>
              <a:t>examinations</a:t>
            </a:r>
            <a:endParaRPr lang="en-US" dirty="0"/>
          </a:p>
          <a:p>
            <a:pPr marL="0" indent="0">
              <a:buNone/>
            </a:pPr>
            <a:r>
              <a:rPr lang="en-US" dirty="0" smtClean="0"/>
              <a:t>   Ultrasound </a:t>
            </a:r>
            <a:r>
              <a:rPr lang="en-US" dirty="0"/>
              <a:t>guidance should be used for FNA of thyroid nodules in </a:t>
            </a:r>
            <a:r>
              <a:rPr lang="en-US" dirty="0" smtClean="0"/>
              <a:t>children</a:t>
            </a:r>
            <a:endParaRPr lang="en-US" dirty="0"/>
          </a:p>
        </p:txBody>
      </p:sp>
    </p:spTree>
    <p:extLst>
      <p:ext uri="{BB962C8B-B14F-4D97-AF65-F5344CB8AC3E}">
        <p14:creationId xmlns:p14="http://schemas.microsoft.com/office/powerpoint/2010/main" val="2615335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a:t>The Bethesda System for Reporting Thyroid Cytopathology (BSRTC), initially developed to classify FNA results in adults, should also be used for children </a:t>
            </a:r>
            <a:endParaRPr lang="en-US" sz="3200" dirty="0" smtClean="0"/>
          </a:p>
          <a:p>
            <a:endParaRPr lang="en-US" sz="3200" dirty="0" smtClean="0"/>
          </a:p>
          <a:p>
            <a:r>
              <a:rPr lang="en-US" sz="3200" dirty="0" smtClean="0"/>
              <a:t>FNA </a:t>
            </a:r>
            <a:r>
              <a:rPr lang="en-US" sz="3200" dirty="0"/>
              <a:t>results in the BSRTC fall into six categories </a:t>
            </a:r>
            <a:endParaRPr lang="en-US" sz="3200" dirty="0" smtClean="0"/>
          </a:p>
          <a:p>
            <a:r>
              <a:rPr lang="en-US" sz="3200" dirty="0" smtClean="0"/>
              <a:t>Malignancy </a:t>
            </a:r>
            <a:r>
              <a:rPr lang="en-US" sz="3200" dirty="0"/>
              <a:t>rates in intermediate </a:t>
            </a:r>
            <a:r>
              <a:rPr lang="en-US" sz="3200" dirty="0" err="1"/>
              <a:t>cytologic</a:t>
            </a:r>
            <a:r>
              <a:rPr lang="en-US" sz="3200" dirty="0"/>
              <a:t> categories (III, IV, and V) are higher in children than in adults </a:t>
            </a:r>
          </a:p>
        </p:txBody>
      </p:sp>
    </p:spTree>
    <p:extLst>
      <p:ext uri="{BB962C8B-B14F-4D97-AF65-F5344CB8AC3E}">
        <p14:creationId xmlns:p14="http://schemas.microsoft.com/office/powerpoint/2010/main" val="1470298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 </a:t>
            </a:r>
            <a:r>
              <a:rPr lang="en-US" b="1" dirty="0" err="1">
                <a:solidFill>
                  <a:srgbClr val="C00000"/>
                </a:solidFill>
              </a:rPr>
              <a:t>Nondiagnostic</a:t>
            </a:r>
            <a:r>
              <a:rPr lang="en-US" b="1" dirty="0">
                <a:solidFill>
                  <a:srgbClr val="C00000"/>
                </a:solidFill>
              </a:rPr>
              <a:t> or unsatisfactory</a:t>
            </a:r>
            <a:r>
              <a:rPr lang="en-US" dirty="0">
                <a:solidFill>
                  <a:srgbClr val="C00000"/>
                </a:solidFill>
              </a:rPr>
              <a:t> (BSRTC category I)</a:t>
            </a:r>
          </a:p>
        </p:txBody>
      </p:sp>
      <p:sp>
        <p:nvSpPr>
          <p:cNvPr id="3" name="Content Placeholder 2"/>
          <p:cNvSpPr>
            <a:spLocks noGrp="1"/>
          </p:cNvSpPr>
          <p:nvPr>
            <p:ph idx="1"/>
          </p:nvPr>
        </p:nvSpPr>
        <p:spPr>
          <a:xfrm>
            <a:off x="838200" y="1825625"/>
            <a:ext cx="10940716" cy="4351338"/>
          </a:xfrm>
        </p:spPr>
        <p:txBody>
          <a:bodyPr>
            <a:normAutofit/>
          </a:bodyPr>
          <a:lstStyle/>
          <a:p>
            <a:r>
              <a:rPr lang="en-US" dirty="0" smtClean="0"/>
              <a:t>       </a:t>
            </a:r>
            <a:r>
              <a:rPr lang="en-US" sz="3000" b="1" dirty="0" smtClean="0"/>
              <a:t>repeat FNA</a:t>
            </a:r>
          </a:p>
          <a:p>
            <a:r>
              <a:rPr lang="en-US" dirty="0" smtClean="0"/>
              <a:t> </a:t>
            </a:r>
            <a:r>
              <a:rPr lang="en-US" dirty="0"/>
              <a:t>If the repeat FNA is still </a:t>
            </a:r>
            <a:r>
              <a:rPr lang="en-US" dirty="0" err="1"/>
              <a:t>nondiagnostic</a:t>
            </a:r>
            <a:r>
              <a:rPr lang="en-US" dirty="0"/>
              <a:t>, surgical lobectomy should be considered</a:t>
            </a:r>
          </a:p>
          <a:p>
            <a:r>
              <a:rPr lang="en-US" dirty="0" smtClean="0"/>
              <a:t>Percentage </a:t>
            </a:r>
            <a:r>
              <a:rPr lang="en-US" dirty="0"/>
              <a:t>of FNA cases falling in this category: 10-15%</a:t>
            </a:r>
          </a:p>
          <a:p>
            <a:r>
              <a:rPr lang="en-US" dirty="0" smtClean="0"/>
              <a:t>There </a:t>
            </a:r>
            <a:r>
              <a:rPr lang="en-US" dirty="0"/>
              <a:t>is no level 1 evidence regarding the optimum interval for a repeat </a:t>
            </a:r>
            <a:r>
              <a:rPr lang="en-US" dirty="0" smtClean="0"/>
              <a:t>aspiration</a:t>
            </a:r>
          </a:p>
          <a:p>
            <a:r>
              <a:rPr lang="en-US" dirty="0" smtClean="0"/>
              <a:t> </a:t>
            </a:r>
            <a:r>
              <a:rPr lang="en-US" dirty="0"/>
              <a:t>A 3 month interval has been suggested to prevent false-positive misinterpretations due to reactive/reparative </a:t>
            </a:r>
            <a:r>
              <a:rPr lang="en-US" dirty="0" smtClean="0"/>
              <a:t>changes</a:t>
            </a:r>
            <a:r>
              <a:rPr lang="en-US" dirty="0"/>
              <a:t>	</a:t>
            </a:r>
          </a:p>
          <a:p>
            <a:endParaRPr lang="en-US" dirty="0"/>
          </a:p>
        </p:txBody>
      </p:sp>
    </p:spTree>
    <p:extLst>
      <p:ext uri="{BB962C8B-B14F-4D97-AF65-F5344CB8AC3E}">
        <p14:creationId xmlns:p14="http://schemas.microsoft.com/office/powerpoint/2010/main" val="41998172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Benign</a:t>
            </a:r>
            <a:r>
              <a:rPr lang="en-US" dirty="0">
                <a:solidFill>
                  <a:srgbClr val="C00000"/>
                </a:solidFill>
              </a:rPr>
              <a:t> (BSRTC category II)</a:t>
            </a:r>
            <a:endParaRPr lang="en-US" dirty="0">
              <a:solidFill>
                <a:srgbClr val="C00000"/>
              </a:solidFill>
            </a:endParaRPr>
          </a:p>
        </p:txBody>
      </p:sp>
      <p:sp>
        <p:nvSpPr>
          <p:cNvPr id="3" name="Content Placeholder 2"/>
          <p:cNvSpPr>
            <a:spLocks noGrp="1"/>
          </p:cNvSpPr>
          <p:nvPr>
            <p:ph idx="1"/>
          </p:nvPr>
        </p:nvSpPr>
        <p:spPr>
          <a:xfrm>
            <a:off x="838200" y="1825624"/>
            <a:ext cx="10515600" cy="4924091"/>
          </a:xfrm>
        </p:spPr>
        <p:txBody>
          <a:bodyPr>
            <a:normAutofit fontScale="62500" lnSpcReduction="20000"/>
          </a:bodyPr>
          <a:lstStyle/>
          <a:p>
            <a:pPr marL="0" indent="0">
              <a:buNone/>
            </a:pPr>
            <a:r>
              <a:rPr lang="en-US" dirty="0"/>
              <a:t> </a:t>
            </a:r>
            <a:r>
              <a:rPr lang="en-US" dirty="0" smtClean="0"/>
              <a:t>           </a:t>
            </a:r>
            <a:r>
              <a:rPr lang="en-US" sz="3000" b="1" dirty="0" smtClean="0"/>
              <a:t>should </a:t>
            </a:r>
            <a:r>
              <a:rPr lang="en-US" sz="3000" b="1" dirty="0"/>
              <a:t>be followed </a:t>
            </a:r>
            <a:r>
              <a:rPr lang="en-US" sz="3000" b="1" dirty="0" smtClean="0"/>
              <a:t>clinically</a:t>
            </a:r>
          </a:p>
          <a:p>
            <a:r>
              <a:rPr lang="en-US" dirty="0" smtClean="0"/>
              <a:t> </a:t>
            </a:r>
            <a:r>
              <a:rPr lang="en-US" dirty="0"/>
              <a:t>Percentage of FNA cases falling in this category: </a:t>
            </a:r>
            <a:r>
              <a:rPr lang="en-US" dirty="0" smtClean="0"/>
              <a:t>40-60%</a:t>
            </a:r>
          </a:p>
          <a:p>
            <a:pPr marL="0" indent="0">
              <a:buNone/>
            </a:pPr>
            <a:r>
              <a:rPr lang="en-US" sz="2000" dirty="0" smtClean="0"/>
              <a:t>• </a:t>
            </a:r>
            <a:r>
              <a:rPr lang="en-US" sz="2000" dirty="0"/>
              <a:t>Colloid nodule/follicular nodule/multinodular </a:t>
            </a:r>
            <a:r>
              <a:rPr lang="en-US" sz="2000" dirty="0" err="1"/>
              <a:t>goitre</a:t>
            </a:r>
            <a:r>
              <a:rPr lang="en-US" sz="2000" dirty="0"/>
              <a:t> </a:t>
            </a:r>
          </a:p>
          <a:p>
            <a:r>
              <a:rPr lang="en-US" sz="2000" dirty="0"/>
              <a:t>• Cyst </a:t>
            </a:r>
          </a:p>
          <a:p>
            <a:r>
              <a:rPr lang="en-US" sz="2000" dirty="0"/>
              <a:t>• Diffuse hyperplasia (Graves disease) </a:t>
            </a:r>
          </a:p>
          <a:p>
            <a:r>
              <a:rPr lang="en-US" sz="2000" dirty="0"/>
              <a:t>• Lymphocytic thyroiditis (Hashimoto) </a:t>
            </a:r>
          </a:p>
          <a:p>
            <a:r>
              <a:rPr lang="en-US" sz="2000" dirty="0"/>
              <a:t>• Acute thyroiditis </a:t>
            </a:r>
          </a:p>
          <a:p>
            <a:r>
              <a:rPr lang="fr-FR" sz="2000" dirty="0"/>
              <a:t>• </a:t>
            </a:r>
            <a:r>
              <a:rPr lang="fr-FR" sz="2000" dirty="0" err="1"/>
              <a:t>Granulomatous</a:t>
            </a:r>
            <a:r>
              <a:rPr lang="fr-FR" sz="2000" dirty="0"/>
              <a:t> </a:t>
            </a:r>
            <a:r>
              <a:rPr lang="fr-FR" sz="2000" dirty="0" err="1" smtClean="0"/>
              <a:t>thyroiditis</a:t>
            </a:r>
            <a:r>
              <a:rPr lang="fr-FR" sz="2000" dirty="0" smtClean="0"/>
              <a:t>    </a:t>
            </a:r>
          </a:p>
          <a:p>
            <a:endParaRPr lang="fr-FR" sz="2400" dirty="0"/>
          </a:p>
          <a:p>
            <a:r>
              <a:rPr lang="en-US" dirty="0"/>
              <a:t>The optimal interval and duration of ultrasound monitoring for benign nodules in children are </a:t>
            </a:r>
            <a:r>
              <a:rPr lang="en-US" dirty="0" smtClean="0"/>
              <a:t>unknown</a:t>
            </a:r>
          </a:p>
          <a:p>
            <a:r>
              <a:rPr lang="en-US" dirty="0" smtClean="0"/>
              <a:t> initial </a:t>
            </a:r>
            <a:r>
              <a:rPr lang="en-US" dirty="0"/>
              <a:t>repeat ultrasound in one year and subsequent surveillance every one to two years (or longer if significant changes are not observed). A significant increase in nodule size (increase in volume by ≥50 percent, or increase in diameter by ≥20 percent and by at least 2 mm in at least two dimensions) should prompt a repeat </a:t>
            </a:r>
            <a:r>
              <a:rPr lang="en-US" dirty="0" smtClean="0"/>
              <a:t>FNA</a:t>
            </a:r>
          </a:p>
          <a:p>
            <a:r>
              <a:rPr lang="en-US" dirty="0" smtClean="0"/>
              <a:t> Because </a:t>
            </a:r>
            <a:r>
              <a:rPr lang="en-US" dirty="0"/>
              <a:t>of their increased risk of false-negative FNA (up to 15 percent), nodules &gt;4 cm should be considered for resection </a:t>
            </a:r>
          </a:p>
          <a:p>
            <a:r>
              <a:rPr lang="en-US" dirty="0"/>
              <a:t> Benign nodules may also be resected if they cause symptoms</a:t>
            </a:r>
          </a:p>
          <a:p>
            <a:endParaRPr lang="en-US" dirty="0"/>
          </a:p>
        </p:txBody>
      </p:sp>
    </p:spTree>
    <p:extLst>
      <p:ext uri="{BB962C8B-B14F-4D97-AF65-F5344CB8AC3E}">
        <p14:creationId xmlns:p14="http://schemas.microsoft.com/office/powerpoint/2010/main" val="4025679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C00000"/>
                </a:solidFill>
              </a:rPr>
              <a:t>Atypical cells of undetermined significance or follicular lesion of undetermined significance (BSRTC category III)</a:t>
            </a:r>
          </a:p>
        </p:txBody>
      </p:sp>
      <p:sp>
        <p:nvSpPr>
          <p:cNvPr id="3" name="Content Placeholder 2"/>
          <p:cNvSpPr>
            <a:spLocks noGrp="1"/>
          </p:cNvSpPr>
          <p:nvPr>
            <p:ph idx="1"/>
          </p:nvPr>
        </p:nvSpPr>
        <p:spPr>
          <a:xfrm>
            <a:off x="324853" y="1825624"/>
            <a:ext cx="11670631" cy="4803775"/>
          </a:xfrm>
        </p:spPr>
        <p:txBody>
          <a:bodyPr>
            <a:noAutofit/>
          </a:bodyPr>
          <a:lstStyle/>
          <a:p>
            <a:r>
              <a:rPr lang="en-US" dirty="0" smtClean="0"/>
              <a:t>This </a:t>
            </a:r>
            <a:r>
              <a:rPr lang="en-US" dirty="0"/>
              <a:t>category carries a 30 to 45 percent risk of thyroid cancer </a:t>
            </a:r>
            <a:endParaRPr lang="en-US" dirty="0" smtClean="0"/>
          </a:p>
          <a:p>
            <a:r>
              <a:rPr lang="en-US" dirty="0" smtClean="0"/>
              <a:t>Repeat FNA </a:t>
            </a:r>
            <a:r>
              <a:rPr lang="en-US" dirty="0"/>
              <a:t>in three to six months </a:t>
            </a:r>
            <a:endParaRPr lang="en-US" dirty="0" smtClean="0"/>
          </a:p>
          <a:p>
            <a:r>
              <a:rPr lang="en-US" dirty="0" smtClean="0"/>
              <a:t>However</a:t>
            </a:r>
            <a:r>
              <a:rPr lang="en-US" dirty="0"/>
              <a:t>, some clinicians and families prefer to proceed directly to surgical lobectomy for nodules with BSRTC category III </a:t>
            </a:r>
            <a:r>
              <a:rPr lang="en-US" dirty="0" smtClean="0"/>
              <a:t>cytology </a:t>
            </a:r>
          </a:p>
          <a:p>
            <a:r>
              <a:rPr lang="en-US" dirty="0" smtClean="0"/>
              <a:t>In </a:t>
            </a:r>
            <a:r>
              <a:rPr lang="en-US" dirty="0"/>
              <a:t>this category, the descriptors "indeterminate” and “follicular lesion of undetermined significance" are equally acceptable and can be used interchangeably and </a:t>
            </a:r>
            <a:r>
              <a:rPr lang="en-US" dirty="0" smtClean="0"/>
              <a:t>appropriately</a:t>
            </a:r>
            <a:r>
              <a:rPr lang="en-US" dirty="0"/>
              <a:t>		</a:t>
            </a:r>
          </a:p>
          <a:p>
            <a:pPr marL="0" indent="0">
              <a:buNone/>
            </a:pPr>
            <a:endParaRPr lang="en-US" dirty="0"/>
          </a:p>
        </p:txBody>
      </p:sp>
    </p:spTree>
    <p:extLst>
      <p:ext uri="{BB962C8B-B14F-4D97-AF65-F5344CB8AC3E}">
        <p14:creationId xmlns:p14="http://schemas.microsoft.com/office/powerpoint/2010/main" val="1945172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Follicular neoplasm</a:t>
            </a:r>
            <a:r>
              <a:rPr lang="en-US" dirty="0">
                <a:solidFill>
                  <a:srgbClr val="C00000"/>
                </a:solidFill>
              </a:rPr>
              <a:t> (BSRTC category IV)</a:t>
            </a:r>
            <a:endParaRPr lang="en-US" dirty="0">
              <a:solidFill>
                <a:srgbClr val="C00000"/>
              </a:solidFill>
            </a:endParaRPr>
          </a:p>
        </p:txBody>
      </p:sp>
      <p:sp>
        <p:nvSpPr>
          <p:cNvPr id="3" name="Content Placeholder 2"/>
          <p:cNvSpPr>
            <a:spLocks noGrp="1"/>
          </p:cNvSpPr>
          <p:nvPr>
            <p:ph idx="1"/>
          </p:nvPr>
        </p:nvSpPr>
        <p:spPr/>
        <p:txBody>
          <a:bodyPr>
            <a:noAutofit/>
          </a:bodyPr>
          <a:lstStyle/>
          <a:p>
            <a:r>
              <a:rPr lang="en-US" sz="2400" dirty="0"/>
              <a:t>–Percentage of FNA cases falling in this category: ~10%</a:t>
            </a:r>
          </a:p>
          <a:p>
            <a:r>
              <a:rPr lang="en-US" sz="2400" dirty="0" smtClean="0"/>
              <a:t>Risk </a:t>
            </a:r>
            <a:r>
              <a:rPr lang="en-US" sz="2400" dirty="0"/>
              <a:t>(30 to 70 percent) of thyroid cancer, often follicular carcinoma or follicular-variant papillary </a:t>
            </a:r>
            <a:r>
              <a:rPr lang="en-US" sz="2400" dirty="0" smtClean="0"/>
              <a:t>carcinoma</a:t>
            </a:r>
          </a:p>
          <a:p>
            <a:r>
              <a:rPr lang="en-US" sz="2400" dirty="0" smtClean="0"/>
              <a:t> </a:t>
            </a:r>
            <a:r>
              <a:rPr lang="en-US" b="1" dirty="0" smtClean="0"/>
              <a:t>surgery </a:t>
            </a:r>
            <a:r>
              <a:rPr lang="en-US" b="1" dirty="0"/>
              <a:t>(lobectomy) is generally </a:t>
            </a:r>
            <a:r>
              <a:rPr lang="en-US" b="1" dirty="0" smtClean="0"/>
              <a:t>recommended</a:t>
            </a:r>
          </a:p>
          <a:p>
            <a:r>
              <a:rPr lang="en-US" sz="2400" dirty="0" smtClean="0"/>
              <a:t>For </a:t>
            </a:r>
            <a:r>
              <a:rPr lang="en-US" sz="2400" dirty="0"/>
              <a:t>nodules in BSRTC category III or IV, another option is to undertake further evaluation of the FNA specimen for somatic mutations by genetic </a:t>
            </a:r>
            <a:r>
              <a:rPr lang="en-US" sz="2400" dirty="0" smtClean="0"/>
              <a:t>testing</a:t>
            </a:r>
          </a:p>
          <a:p>
            <a:r>
              <a:rPr lang="en-US" sz="2400" dirty="0" smtClean="0"/>
              <a:t>While </a:t>
            </a:r>
            <a:r>
              <a:rPr lang="en-US" sz="2400" dirty="0"/>
              <a:t>genetic testing platforms developed for adults have limited applicability in </a:t>
            </a:r>
            <a:r>
              <a:rPr lang="en-US" sz="2400" dirty="0" smtClean="0"/>
              <a:t>children</a:t>
            </a:r>
          </a:p>
          <a:p>
            <a:r>
              <a:rPr lang="en-US" sz="2400" dirty="0" smtClean="0"/>
              <a:t>At </a:t>
            </a:r>
            <a:r>
              <a:rPr lang="en-US" sz="2400" dirty="0"/>
              <a:t>present, the gene classifier panels that help to predict benign lesions have not been validated in children, so </a:t>
            </a:r>
            <a:r>
              <a:rPr lang="en-US" sz="2400" dirty="0" smtClean="0"/>
              <a:t>do </a:t>
            </a:r>
            <a:r>
              <a:rPr lang="en-US" sz="2400" dirty="0"/>
              <a:t>not recommend </a:t>
            </a:r>
            <a:endParaRPr lang="en-US" sz="2400" dirty="0" smtClean="0"/>
          </a:p>
          <a:p>
            <a:pPr marL="0" indent="0">
              <a:buNone/>
            </a:pPr>
            <a:r>
              <a:rPr lang="en-US" sz="2400" dirty="0"/>
              <a:t>	</a:t>
            </a:r>
          </a:p>
          <a:p>
            <a:pPr marL="0" indent="0">
              <a:buNone/>
            </a:pPr>
            <a:endParaRPr lang="en-US" sz="2400" dirty="0" smtClean="0"/>
          </a:p>
        </p:txBody>
      </p:sp>
    </p:spTree>
    <p:extLst>
      <p:ext uri="{BB962C8B-B14F-4D97-AF65-F5344CB8AC3E}">
        <p14:creationId xmlns:p14="http://schemas.microsoft.com/office/powerpoint/2010/main" val="2489773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Suspicious for malignancy</a:t>
            </a:r>
            <a:r>
              <a:rPr lang="en-US" dirty="0">
                <a:solidFill>
                  <a:srgbClr val="C00000"/>
                </a:solidFill>
              </a:rPr>
              <a:t> (BSRTC category V)</a:t>
            </a:r>
          </a:p>
        </p:txBody>
      </p:sp>
      <p:sp>
        <p:nvSpPr>
          <p:cNvPr id="3" name="Content Placeholder 2"/>
          <p:cNvSpPr>
            <a:spLocks noGrp="1"/>
          </p:cNvSpPr>
          <p:nvPr>
            <p:ph idx="1"/>
          </p:nvPr>
        </p:nvSpPr>
        <p:spPr>
          <a:xfrm>
            <a:off x="838200" y="1588169"/>
            <a:ext cx="11109158" cy="5029200"/>
          </a:xfrm>
        </p:spPr>
        <p:txBody>
          <a:bodyPr>
            <a:noAutofit/>
          </a:bodyPr>
          <a:lstStyle/>
          <a:p>
            <a:r>
              <a:rPr lang="en-US" sz="2400" dirty="0" smtClean="0"/>
              <a:t>●Risk of thyroid cancer is  70 </a:t>
            </a:r>
            <a:r>
              <a:rPr lang="en-US" sz="2400" dirty="0"/>
              <a:t>to 85 </a:t>
            </a:r>
            <a:r>
              <a:rPr lang="en-US" sz="2400" dirty="0" smtClean="0"/>
              <a:t>percent </a:t>
            </a:r>
          </a:p>
          <a:p>
            <a:r>
              <a:rPr lang="en-US" sz="2400" dirty="0" smtClean="0"/>
              <a:t> </a:t>
            </a:r>
            <a:r>
              <a:rPr lang="en-US" sz="2400" dirty="0"/>
              <a:t>Children with this result should undergo surgery 	</a:t>
            </a:r>
          </a:p>
          <a:p>
            <a:endParaRPr lang="en-US" sz="2400" dirty="0"/>
          </a:p>
          <a:p>
            <a:r>
              <a:rPr lang="en-US" sz="2400" b="1" dirty="0"/>
              <a:t>Practical issues, problems and suggestions for ancillary testing </a:t>
            </a:r>
            <a:endParaRPr lang="en-US" sz="2400" dirty="0"/>
          </a:p>
          <a:p>
            <a:r>
              <a:rPr lang="en-US" sz="2400" dirty="0"/>
              <a:t>a. A repeat FNA may be appropriate to provide more conclusive evidence of malignancy and material for a cell block for ancillary </a:t>
            </a:r>
            <a:r>
              <a:rPr lang="en-US" sz="2400" dirty="0" smtClean="0"/>
              <a:t>studies </a:t>
            </a:r>
            <a:endParaRPr lang="en-US" sz="2400" dirty="0"/>
          </a:p>
          <a:p>
            <a:r>
              <a:rPr lang="en-US" sz="2400" dirty="0"/>
              <a:t>b. In selected cases other investigations (</a:t>
            </a:r>
            <a:r>
              <a:rPr lang="en-US" sz="2400" dirty="0" err="1"/>
              <a:t>ie</a:t>
            </a:r>
            <a:r>
              <a:rPr lang="en-US" sz="2400" dirty="0"/>
              <a:t> serum calcitonin assay for suspected medullary carcinoma) may be </a:t>
            </a:r>
            <a:r>
              <a:rPr lang="en-US" sz="2400" dirty="0" smtClean="0"/>
              <a:t>recommended</a:t>
            </a:r>
            <a:endParaRPr lang="en-US" sz="2400" dirty="0"/>
          </a:p>
          <a:p>
            <a:r>
              <a:rPr lang="en-US" sz="2400" dirty="0"/>
              <a:t>c. In cases where there is a suspicion of lymphoma, a repeat FNA with a recommendation for flow cytometry may establish a definitive </a:t>
            </a:r>
            <a:r>
              <a:rPr lang="en-US" sz="2400" dirty="0" smtClean="0"/>
              <a:t>diagnosis </a:t>
            </a:r>
            <a:endParaRPr lang="en-US" sz="2400" dirty="0"/>
          </a:p>
          <a:p>
            <a:pPr marL="0" indent="0">
              <a:buNone/>
            </a:pPr>
            <a:endParaRPr lang="en-US" sz="2400" dirty="0"/>
          </a:p>
          <a:p>
            <a:endParaRPr lang="en-US" sz="2400" dirty="0"/>
          </a:p>
          <a:p>
            <a:pPr marL="0" indent="0">
              <a:buNone/>
            </a:pPr>
            <a:r>
              <a:rPr lang="en-US" sz="2400" dirty="0"/>
              <a:t>	</a:t>
            </a:r>
          </a:p>
          <a:p>
            <a:endParaRPr lang="en-US" sz="2400" dirty="0"/>
          </a:p>
          <a:p>
            <a:endParaRPr lang="en-US" sz="2400" dirty="0"/>
          </a:p>
        </p:txBody>
      </p:sp>
    </p:spTree>
    <p:extLst>
      <p:ext uri="{BB962C8B-B14F-4D97-AF65-F5344CB8AC3E}">
        <p14:creationId xmlns:p14="http://schemas.microsoft.com/office/powerpoint/2010/main" val="870579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Malignant</a:t>
            </a:r>
            <a:r>
              <a:rPr lang="en-US" dirty="0">
                <a:solidFill>
                  <a:srgbClr val="C00000"/>
                </a:solidFill>
              </a:rPr>
              <a:t> (BSRTC category VI)</a:t>
            </a:r>
          </a:p>
        </p:txBody>
      </p:sp>
      <p:sp>
        <p:nvSpPr>
          <p:cNvPr id="3" name="Content Placeholder 2"/>
          <p:cNvSpPr>
            <a:spLocks noGrp="1"/>
          </p:cNvSpPr>
          <p:nvPr>
            <p:ph idx="1"/>
          </p:nvPr>
        </p:nvSpPr>
        <p:spPr/>
        <p:txBody>
          <a:bodyPr/>
          <a:lstStyle/>
          <a:p>
            <a:r>
              <a:rPr lang="en-US" dirty="0" smtClean="0"/>
              <a:t>– </a:t>
            </a:r>
            <a:r>
              <a:rPr lang="en-US" dirty="0"/>
              <a:t>This result is diagnostic of thyroid cancer and should be treated with thyroidectomy</a:t>
            </a:r>
          </a:p>
          <a:p>
            <a:endParaRPr lang="en-US" dirty="0"/>
          </a:p>
        </p:txBody>
      </p:sp>
    </p:spTree>
    <p:extLst>
      <p:ext uri="{BB962C8B-B14F-4D97-AF65-F5344CB8AC3E}">
        <p14:creationId xmlns:p14="http://schemas.microsoft.com/office/powerpoint/2010/main" val="2635093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086"/>
            <a:ext cx="12192000" cy="6770914"/>
          </a:xfrm>
          <a:prstGeom prst="rect">
            <a:avLst/>
          </a:prstGeom>
        </p:spPr>
      </p:pic>
    </p:spTree>
    <p:extLst>
      <p:ext uri="{BB962C8B-B14F-4D97-AF65-F5344CB8AC3E}">
        <p14:creationId xmlns:p14="http://schemas.microsoft.com/office/powerpoint/2010/main" val="12724031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45" y="0"/>
            <a:ext cx="11554691" cy="6857999"/>
          </a:xfrm>
          <a:prstGeom prst="rect">
            <a:avLst/>
          </a:prstGeom>
        </p:spPr>
      </p:pic>
    </p:spTree>
    <p:extLst>
      <p:ext uri="{BB962C8B-B14F-4D97-AF65-F5344CB8AC3E}">
        <p14:creationId xmlns:p14="http://schemas.microsoft.com/office/powerpoint/2010/main" val="102158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Thyroid nodules and cancer</a:t>
            </a:r>
            <a:endParaRPr lang="en-US" dirty="0"/>
          </a:p>
        </p:txBody>
      </p:sp>
      <p:sp>
        <p:nvSpPr>
          <p:cNvPr id="3" name="Content Placeholder 2"/>
          <p:cNvSpPr>
            <a:spLocks noGrp="1"/>
          </p:cNvSpPr>
          <p:nvPr>
            <p:ph idx="1"/>
          </p:nvPr>
        </p:nvSpPr>
        <p:spPr>
          <a:xfrm>
            <a:off x="577517" y="1467854"/>
            <a:ext cx="11153272" cy="5149514"/>
          </a:xfrm>
        </p:spPr>
        <p:txBody>
          <a:bodyPr>
            <a:normAutofit fontScale="85000" lnSpcReduction="10000"/>
          </a:bodyPr>
          <a:lstStyle/>
          <a:p>
            <a:r>
              <a:rPr lang="en-US" sz="3400" b="1" dirty="0">
                <a:solidFill>
                  <a:srgbClr val="FF0000"/>
                </a:solidFill>
              </a:rPr>
              <a:t>Benign lesions</a:t>
            </a:r>
            <a:r>
              <a:rPr lang="en-US" dirty="0"/>
              <a:t> — The majority of thyroid nodules in children are benign </a:t>
            </a:r>
            <a:r>
              <a:rPr lang="en-US" dirty="0" smtClean="0"/>
              <a:t>:adenomas </a:t>
            </a:r>
          </a:p>
          <a:p>
            <a:pPr marL="0" indent="0">
              <a:buNone/>
            </a:pPr>
            <a:r>
              <a:rPr lang="fa-IR" dirty="0" smtClean="0"/>
              <a:t>   </a:t>
            </a:r>
            <a:r>
              <a:rPr lang="en-US" dirty="0" smtClean="0"/>
              <a:t>thyroid </a:t>
            </a:r>
            <a:r>
              <a:rPr lang="en-US" dirty="0"/>
              <a:t>cysts, and inflammatory lesions </a:t>
            </a:r>
            <a:endParaRPr lang="en-US" dirty="0" smtClean="0"/>
          </a:p>
          <a:p>
            <a:r>
              <a:rPr lang="en-US" sz="3400" b="1" dirty="0" smtClean="0">
                <a:solidFill>
                  <a:srgbClr val="FF0000"/>
                </a:solidFill>
              </a:rPr>
              <a:t>Malignant </a:t>
            </a:r>
            <a:r>
              <a:rPr lang="en-US" sz="3400" b="1" dirty="0">
                <a:solidFill>
                  <a:srgbClr val="FF0000"/>
                </a:solidFill>
              </a:rPr>
              <a:t>thyroid tumors</a:t>
            </a:r>
            <a:r>
              <a:rPr lang="en-US" sz="3400" dirty="0">
                <a:solidFill>
                  <a:srgbClr val="FF0000"/>
                </a:solidFill>
              </a:rPr>
              <a:t> </a:t>
            </a:r>
            <a:r>
              <a:rPr lang="en-US" dirty="0"/>
              <a:t>— </a:t>
            </a:r>
          </a:p>
          <a:p>
            <a:r>
              <a:rPr lang="en-US" dirty="0"/>
              <a:t>●</a:t>
            </a:r>
            <a:r>
              <a:rPr lang="en-US" b="1" dirty="0">
                <a:solidFill>
                  <a:schemeClr val="accent5"/>
                </a:solidFill>
              </a:rPr>
              <a:t>Differentiated thyroid cancers (DTCs)</a:t>
            </a:r>
            <a:endParaRPr lang="en-US" dirty="0">
              <a:solidFill>
                <a:schemeClr val="accent5"/>
              </a:solidFill>
            </a:endParaRPr>
          </a:p>
          <a:p>
            <a:pPr marL="0" indent="0">
              <a:buNone/>
            </a:pPr>
            <a:r>
              <a:rPr lang="en-US" dirty="0" smtClean="0"/>
              <a:t>        •</a:t>
            </a:r>
            <a:r>
              <a:rPr lang="en-US" b="1" dirty="0"/>
              <a:t>Papillary thyroid cancer (PTC)</a:t>
            </a:r>
            <a:r>
              <a:rPr lang="en-US" dirty="0"/>
              <a:t> </a:t>
            </a:r>
            <a:r>
              <a:rPr lang="en-US" dirty="0" smtClean="0"/>
              <a:t>–accounts </a:t>
            </a:r>
            <a:r>
              <a:rPr lang="en-US" dirty="0"/>
              <a:t>for approximately 86 percent of pediatric thyroid </a:t>
            </a:r>
            <a:r>
              <a:rPr lang="en-US" dirty="0" smtClean="0"/>
              <a:t>cancers </a:t>
            </a:r>
          </a:p>
          <a:p>
            <a:pPr marL="0" indent="0">
              <a:buNone/>
            </a:pPr>
            <a:r>
              <a:rPr lang="en-US" dirty="0"/>
              <a:t> </a:t>
            </a:r>
            <a:r>
              <a:rPr lang="en-US" dirty="0" smtClean="0"/>
              <a:t>       •</a:t>
            </a:r>
            <a:r>
              <a:rPr lang="en-US" b="1" dirty="0"/>
              <a:t>Follicular thyroid cancer (FTC)</a:t>
            </a:r>
            <a:r>
              <a:rPr lang="en-US" dirty="0"/>
              <a:t> </a:t>
            </a:r>
            <a:r>
              <a:rPr lang="en-US" dirty="0" smtClean="0"/>
              <a:t>–accounts </a:t>
            </a:r>
            <a:r>
              <a:rPr lang="en-US" dirty="0"/>
              <a:t>for 8 to 9 percent of </a:t>
            </a:r>
            <a:r>
              <a:rPr lang="en-US" dirty="0" smtClean="0"/>
              <a:t>pediatric </a:t>
            </a:r>
            <a:r>
              <a:rPr lang="en-US" dirty="0"/>
              <a:t>thyroid </a:t>
            </a:r>
            <a:r>
              <a:rPr lang="en-US" dirty="0" smtClean="0"/>
              <a:t>cancers</a:t>
            </a:r>
            <a:endParaRPr lang="en-US" dirty="0"/>
          </a:p>
          <a:p>
            <a:r>
              <a:rPr lang="en-US" dirty="0"/>
              <a:t>●</a:t>
            </a:r>
            <a:r>
              <a:rPr lang="en-US" b="1" dirty="0">
                <a:solidFill>
                  <a:schemeClr val="accent5"/>
                </a:solidFill>
              </a:rPr>
              <a:t>Medullary thyroid cancer (MTC)</a:t>
            </a:r>
            <a:r>
              <a:rPr lang="en-US" dirty="0"/>
              <a:t> </a:t>
            </a:r>
            <a:r>
              <a:rPr lang="en-US" dirty="0" smtClean="0"/>
              <a:t>–accounts </a:t>
            </a:r>
            <a:r>
              <a:rPr lang="en-US" dirty="0"/>
              <a:t>for 4 percent of pediatric thyroid </a:t>
            </a:r>
            <a:r>
              <a:rPr lang="en-US" dirty="0" smtClean="0"/>
              <a:t>cancers </a:t>
            </a:r>
            <a:r>
              <a:rPr lang="en-US" dirty="0"/>
              <a:t>Most cases are associated with multiple endocrine neoplasia type 2 (MEN2</a:t>
            </a:r>
            <a:r>
              <a:rPr lang="en-US" dirty="0" smtClean="0"/>
              <a:t>)</a:t>
            </a:r>
          </a:p>
          <a:p>
            <a:r>
              <a:rPr lang="en-US" dirty="0" smtClean="0"/>
              <a:t> ●</a:t>
            </a:r>
            <a:r>
              <a:rPr lang="en-US" b="1" dirty="0">
                <a:solidFill>
                  <a:schemeClr val="accent5"/>
                </a:solidFill>
              </a:rPr>
              <a:t>Other</a:t>
            </a:r>
            <a:r>
              <a:rPr lang="en-US" dirty="0"/>
              <a:t> – Other types of thyroid cancers, </a:t>
            </a:r>
            <a:r>
              <a:rPr lang="en-US" dirty="0" smtClean="0"/>
              <a:t>are </a:t>
            </a:r>
            <a:r>
              <a:rPr lang="en-US" dirty="0"/>
              <a:t>rare in children, are anaplastic thyroid carcinoma, primary thyroid lymphoma, and cancers that have metastasized to the thyroid</a:t>
            </a:r>
            <a:endParaRPr lang="en-US" dirty="0"/>
          </a:p>
        </p:txBody>
      </p:sp>
    </p:spTree>
    <p:extLst>
      <p:ext uri="{BB962C8B-B14F-4D97-AF65-F5344CB8AC3E}">
        <p14:creationId xmlns:p14="http://schemas.microsoft.com/office/powerpoint/2010/main" val="34730743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Initial evaluation, treatment, and follow-up of the pediatric thyroid nodule</a:t>
            </a:r>
            <a:r>
              <a:rPr lang="en-US" sz="2000" dirty="0" smtClean="0"/>
              <a:t>.</a:t>
            </a:r>
            <a:r>
              <a:rPr lang="en-US" sz="4000" dirty="0"/>
              <a:t> </a:t>
            </a:r>
            <a:r>
              <a:rPr lang="en-US" sz="1400" dirty="0" smtClean="0"/>
              <a:t>ATA GUIDELINES</a:t>
            </a:r>
            <a:endParaRPr lang="en-US" sz="9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092" y="1330036"/>
            <a:ext cx="11406909" cy="5527964"/>
          </a:xfrm>
        </p:spPr>
      </p:pic>
    </p:spTree>
    <p:extLst>
      <p:ext uri="{BB962C8B-B14F-4D97-AF65-F5344CB8AC3E}">
        <p14:creationId xmlns:p14="http://schemas.microsoft.com/office/powerpoint/2010/main" val="739789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accent5"/>
                </a:solidFill>
              </a:rPr>
              <a:t>Are There High-Risk Groups Who Might Benefit from Prospective Screening for Thyroid Nodules and Thyroid Cancer?</a:t>
            </a:r>
            <a:endParaRPr lang="en-US" sz="3200" dirty="0">
              <a:solidFill>
                <a:schemeClr val="accent5"/>
              </a:solidFill>
            </a:endParaRPr>
          </a:p>
        </p:txBody>
      </p:sp>
      <p:sp>
        <p:nvSpPr>
          <p:cNvPr id="3" name="Content Placeholder 2"/>
          <p:cNvSpPr>
            <a:spLocks noGrp="1"/>
          </p:cNvSpPr>
          <p:nvPr>
            <p:ph idx="1"/>
          </p:nvPr>
        </p:nvSpPr>
        <p:spPr/>
        <p:txBody>
          <a:bodyPr>
            <a:normAutofit/>
          </a:bodyPr>
          <a:lstStyle/>
          <a:p>
            <a:pPr marL="0" indent="0">
              <a:buNone/>
            </a:pPr>
            <a:r>
              <a:rPr lang="en-US" dirty="0" smtClean="0"/>
              <a:t>Several </a:t>
            </a:r>
            <a:r>
              <a:rPr lang="en-US" dirty="0" smtClean="0"/>
              <a:t>risk factors are associated with the development of thyroid nodules in children, including iodine deficiency, prior radiation </a:t>
            </a:r>
            <a:r>
              <a:rPr lang="en-US" dirty="0" smtClean="0"/>
              <a:t>exposure, </a:t>
            </a:r>
            <a:r>
              <a:rPr lang="en-US" dirty="0" smtClean="0"/>
              <a:t>and several genetic syndromes </a:t>
            </a:r>
            <a:endParaRPr lang="en-US" dirty="0" smtClean="0"/>
          </a:p>
          <a:p>
            <a:pPr marL="0" indent="0">
              <a:buNone/>
            </a:pPr>
            <a:r>
              <a:rPr lang="en-US" dirty="0" smtClean="0"/>
              <a:t>Thyroid </a:t>
            </a:r>
            <a:r>
              <a:rPr lang="en-US" dirty="0" smtClean="0"/>
              <a:t>nodules, many of which can only be detected by US, develop in cancer survivors at a rate of about 2% annually and reach a peak incidence 15–25 years after </a:t>
            </a:r>
            <a:r>
              <a:rPr lang="en-US" dirty="0" smtClean="0"/>
              <a:t>exposure</a:t>
            </a:r>
          </a:p>
          <a:p>
            <a:pPr marL="0" indent="0">
              <a:buNone/>
            </a:pPr>
            <a:r>
              <a:rPr lang="en-US" dirty="0"/>
              <a:t>I</a:t>
            </a:r>
            <a:r>
              <a:rPr lang="en-US" dirty="0" smtClean="0"/>
              <a:t>nsufficient </a:t>
            </a:r>
            <a:r>
              <a:rPr lang="en-US" dirty="0" smtClean="0"/>
              <a:t>data exist to determine if early detection of </a:t>
            </a:r>
            <a:r>
              <a:rPr lang="en-US" dirty="0" err="1" smtClean="0"/>
              <a:t>nonpalpable</a:t>
            </a:r>
            <a:r>
              <a:rPr lang="en-US" dirty="0" smtClean="0"/>
              <a:t> tumors will significantly improve the quality </a:t>
            </a:r>
            <a:r>
              <a:rPr lang="en-US" dirty="0" smtClean="0"/>
              <a:t>of </a:t>
            </a:r>
            <a:r>
              <a:rPr lang="en-US" dirty="0" smtClean="0"/>
              <a:t>life in patients screened by a standardized protocol using US and fine-needle aspiration (</a:t>
            </a:r>
            <a:r>
              <a:rPr lang="en-US" dirty="0" smtClean="0"/>
              <a:t>FNA)</a:t>
            </a:r>
            <a:endParaRPr lang="en-US" dirty="0"/>
          </a:p>
        </p:txBody>
      </p:sp>
    </p:spTree>
    <p:extLst>
      <p:ext uri="{BB962C8B-B14F-4D97-AF65-F5344CB8AC3E}">
        <p14:creationId xmlns:p14="http://schemas.microsoft.com/office/powerpoint/2010/main" val="28415987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smtClean="0"/>
              <a:t>An annual physical examination is recommended in children at high risk for thyroid </a:t>
            </a:r>
            <a:r>
              <a:rPr lang="en-US" sz="3200" dirty="0" smtClean="0"/>
              <a:t>neoplasia</a:t>
            </a:r>
          </a:p>
          <a:p>
            <a:r>
              <a:rPr lang="en-US" sz="3200" dirty="0" smtClean="0"/>
              <a:t> </a:t>
            </a:r>
            <a:r>
              <a:rPr lang="en-US" sz="3200" dirty="0" smtClean="0"/>
              <a:t>Additional imaging should be pursued if palpable nodules, </a:t>
            </a:r>
            <a:r>
              <a:rPr lang="en-US" sz="3200" dirty="0" smtClean="0"/>
              <a:t>thyroid asymmetry</a:t>
            </a:r>
            <a:r>
              <a:rPr lang="en-US" sz="3200" dirty="0" smtClean="0"/>
              <a:t>, and/or abnormal cervical lymphadenopathy are found on examination</a:t>
            </a:r>
            <a:endParaRPr lang="en-US" sz="3200" dirty="0"/>
          </a:p>
        </p:txBody>
      </p:sp>
    </p:spTree>
    <p:extLst>
      <p:ext uri="{BB962C8B-B14F-4D97-AF65-F5344CB8AC3E}">
        <p14:creationId xmlns:p14="http://schemas.microsoft.com/office/powerpoint/2010/main" val="32878728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chemeClr val="accent5"/>
                </a:solidFill>
              </a:rPr>
              <a:t>Routine </a:t>
            </a:r>
            <a:r>
              <a:rPr lang="en-US" sz="2800" b="1" dirty="0">
                <a:solidFill>
                  <a:schemeClr val="accent5"/>
                </a:solidFill>
              </a:rPr>
              <a:t>use of LT4 therapy for children with benign thyroid </a:t>
            </a:r>
            <a:r>
              <a:rPr lang="en-US" sz="2800" b="1" dirty="0" smtClean="0">
                <a:solidFill>
                  <a:schemeClr val="accent5"/>
                </a:solidFill>
              </a:rPr>
              <a:t>nodules?</a:t>
            </a:r>
            <a:r>
              <a:rPr lang="en-US" sz="2800" b="1" dirty="0"/>
              <a:t/>
            </a:r>
            <a:br>
              <a:rPr lang="en-US" sz="2800" b="1" dirty="0"/>
            </a:br>
            <a:endParaRPr lang="en-US" sz="2800" b="1" dirty="0"/>
          </a:p>
        </p:txBody>
      </p:sp>
      <p:sp>
        <p:nvSpPr>
          <p:cNvPr id="3" name="Content Placeholder 2"/>
          <p:cNvSpPr>
            <a:spLocks noGrp="1"/>
          </p:cNvSpPr>
          <p:nvPr>
            <p:ph idx="1"/>
          </p:nvPr>
        </p:nvSpPr>
        <p:spPr/>
        <p:txBody>
          <a:bodyPr>
            <a:normAutofit/>
          </a:bodyPr>
          <a:lstStyle/>
          <a:p>
            <a:r>
              <a:rPr lang="en-US" sz="3200" dirty="0" smtClean="0"/>
              <a:t>In </a:t>
            </a:r>
            <a:r>
              <a:rPr lang="en-US" sz="3200" dirty="0" smtClean="0"/>
              <a:t>general, the data support the efficacy of LT4 therapy to reduce the size and risk of subsequent nodule formation, but there are no data to weigh this potential benefit against the potential risks of long-term suppression </a:t>
            </a:r>
            <a:r>
              <a:rPr lang="en-US" sz="3200" dirty="0" smtClean="0"/>
              <a:t>therapy</a:t>
            </a:r>
          </a:p>
          <a:p>
            <a:pPr marL="0" indent="0">
              <a:buNone/>
            </a:pPr>
            <a:endParaRPr lang="en-US" sz="3200" dirty="0" smtClean="0"/>
          </a:p>
          <a:p>
            <a:r>
              <a:rPr lang="en-US" sz="3200" dirty="0" smtClean="0"/>
              <a:t> </a:t>
            </a:r>
            <a:r>
              <a:rPr lang="en-US" sz="3200" dirty="0" smtClean="0"/>
              <a:t>In patients with compressive symptoms or a history of radiation exposure the benefits of LT4 therapy may be more apparent</a:t>
            </a:r>
            <a:endParaRPr lang="en-US" sz="3200" dirty="0"/>
          </a:p>
        </p:txBody>
      </p:sp>
    </p:spTree>
    <p:extLst>
      <p:ext uri="{BB962C8B-B14F-4D97-AF65-F5344CB8AC3E}">
        <p14:creationId xmlns:p14="http://schemas.microsoft.com/office/powerpoint/2010/main" val="37005612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Follicular thyroid cancer</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dirty="0"/>
              <a:t>  FTC represents approximately 8 to 9 percent of DTC in </a:t>
            </a:r>
            <a:r>
              <a:rPr lang="en-US" dirty="0" smtClean="0"/>
              <a:t>children</a:t>
            </a:r>
          </a:p>
          <a:p>
            <a:r>
              <a:rPr lang="en-US" dirty="0" smtClean="0"/>
              <a:t> </a:t>
            </a:r>
            <a:r>
              <a:rPr lang="en-US" dirty="0"/>
              <a:t>In contrast with PTC, FTC tends to be </a:t>
            </a:r>
            <a:r>
              <a:rPr lang="en-US" dirty="0" err="1"/>
              <a:t>unifocal</a:t>
            </a:r>
            <a:r>
              <a:rPr lang="en-US" dirty="0"/>
              <a:t>; it typically occurs in nodules with FNA cytology in BSRTC III or </a:t>
            </a:r>
            <a:r>
              <a:rPr lang="en-US" dirty="0" smtClean="0"/>
              <a:t>IV</a:t>
            </a:r>
          </a:p>
          <a:p>
            <a:r>
              <a:rPr lang="en-US" dirty="0" smtClean="0"/>
              <a:t> </a:t>
            </a:r>
            <a:r>
              <a:rPr lang="en-US" dirty="0"/>
              <a:t>FTC is more common in patients with PTEN hamartoma syndrome or DICER1 </a:t>
            </a:r>
            <a:r>
              <a:rPr lang="en-US" dirty="0" smtClean="0"/>
              <a:t>syndrome</a:t>
            </a:r>
          </a:p>
          <a:p>
            <a:pPr marL="0" indent="0">
              <a:buNone/>
            </a:pPr>
            <a:r>
              <a:rPr lang="en-US" dirty="0" smtClean="0"/>
              <a:t/>
            </a:r>
            <a:br>
              <a:rPr lang="en-US" dirty="0" smtClean="0"/>
            </a:br>
            <a:endParaRPr lang="en-US" dirty="0"/>
          </a:p>
        </p:txBody>
      </p:sp>
    </p:spTree>
    <p:extLst>
      <p:ext uri="{BB962C8B-B14F-4D97-AF65-F5344CB8AC3E}">
        <p14:creationId xmlns:p14="http://schemas.microsoft.com/office/powerpoint/2010/main" val="32542260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Medullary thyroid cancer</a:t>
            </a:r>
            <a:endParaRPr lang="en-US" dirty="0">
              <a:solidFill>
                <a:srgbClr val="C00000"/>
              </a:solidFill>
            </a:endParaRPr>
          </a:p>
        </p:txBody>
      </p:sp>
      <p:sp>
        <p:nvSpPr>
          <p:cNvPr id="3" name="Content Placeholder 2"/>
          <p:cNvSpPr>
            <a:spLocks noGrp="1"/>
          </p:cNvSpPr>
          <p:nvPr>
            <p:ph idx="1"/>
          </p:nvPr>
        </p:nvSpPr>
        <p:spPr/>
        <p:txBody>
          <a:bodyPr>
            <a:noAutofit/>
          </a:bodyPr>
          <a:lstStyle/>
          <a:p>
            <a:r>
              <a:rPr lang="en-US" sz="2000" dirty="0"/>
              <a:t> Total thyroidectomy is the treatment of choice for children with medullary thyroid cancer (MTC) </a:t>
            </a:r>
            <a:endParaRPr lang="en-US" sz="2000" dirty="0" smtClean="0"/>
          </a:p>
          <a:p>
            <a:r>
              <a:rPr lang="en-US" sz="2000" dirty="0" smtClean="0"/>
              <a:t>For </a:t>
            </a:r>
            <a:r>
              <a:rPr lang="en-US" sz="2000" dirty="0"/>
              <a:t>pediatric patients without MTC but with a high risk for developing MTC because of </a:t>
            </a:r>
            <a:r>
              <a:rPr lang="en-US" sz="2000" i="1" dirty="0"/>
              <a:t>RET</a:t>
            </a:r>
            <a:r>
              <a:rPr lang="en-US" sz="2000" dirty="0"/>
              <a:t> gene mutations, "prophylactic" total thyroidectomy is recommended during infancy or early childhood </a:t>
            </a:r>
            <a:endParaRPr lang="en-US" sz="2000" dirty="0" smtClean="0"/>
          </a:p>
          <a:p>
            <a:r>
              <a:rPr lang="en-US" sz="2000" dirty="0" smtClean="0"/>
              <a:t>The </a:t>
            </a:r>
            <a:r>
              <a:rPr lang="en-US" sz="2000" dirty="0"/>
              <a:t>recommended age of "prophylactic" thyroidectomy in asymptomatic </a:t>
            </a:r>
            <a:r>
              <a:rPr lang="en-US" sz="2000" i="1" dirty="0"/>
              <a:t>RET</a:t>
            </a:r>
            <a:r>
              <a:rPr lang="en-US" sz="2000" dirty="0"/>
              <a:t> gene-positive infants or children is based on their risk level, which correlates with the specific </a:t>
            </a:r>
            <a:r>
              <a:rPr lang="en-US" sz="2000" i="1" dirty="0"/>
              <a:t>RET</a:t>
            </a:r>
            <a:r>
              <a:rPr lang="en-US" sz="2000" dirty="0"/>
              <a:t> </a:t>
            </a:r>
            <a:r>
              <a:rPr lang="en-US" sz="2000" dirty="0" smtClean="0"/>
              <a:t>mutation</a:t>
            </a:r>
          </a:p>
          <a:p>
            <a:r>
              <a:rPr lang="en-US" sz="2000" dirty="0" smtClean="0"/>
              <a:t> In </a:t>
            </a:r>
            <a:r>
              <a:rPr lang="en-US" sz="2000" dirty="0"/>
              <a:t>patients with highest-risk mutations (multiple endocrine neoplasia type 2B [MEN2B]), thyroidectomy is recommended during the first year of </a:t>
            </a:r>
            <a:r>
              <a:rPr lang="en-US" sz="2000" dirty="0" smtClean="0"/>
              <a:t>life</a:t>
            </a:r>
          </a:p>
          <a:p>
            <a:r>
              <a:rPr lang="en-US" sz="2000" dirty="0" smtClean="0"/>
              <a:t>While </a:t>
            </a:r>
            <a:r>
              <a:rPr lang="en-US" sz="2000" dirty="0"/>
              <a:t>awaiting the recommended age for thyroidectomy, patients with high- or moderate-risk </a:t>
            </a:r>
            <a:r>
              <a:rPr lang="en-US" sz="2000" i="1" dirty="0"/>
              <a:t>RET</a:t>
            </a:r>
            <a:r>
              <a:rPr lang="en-US" sz="2000" dirty="0"/>
              <a:t> gene mutations can be monitored by thyroid ultrasound and serum calcitonin </a:t>
            </a:r>
            <a:r>
              <a:rPr lang="en-US" sz="2000" dirty="0" smtClean="0"/>
              <a:t>measurements</a:t>
            </a:r>
          </a:p>
          <a:p>
            <a:r>
              <a:rPr lang="en-US" sz="2000" dirty="0" smtClean="0"/>
              <a:t> </a:t>
            </a:r>
            <a:r>
              <a:rPr lang="en-US" sz="2000" dirty="0"/>
              <a:t>If ultrasound discloses a thyroid nodule or worrisome lymph nodes, the diagnosis can be confirmed by FNA and surgery should be </a:t>
            </a:r>
            <a:r>
              <a:rPr lang="en-US" sz="2000" dirty="0" smtClean="0"/>
              <a:t>undertaken</a:t>
            </a:r>
          </a:p>
          <a:p>
            <a:r>
              <a:rPr lang="en-US" sz="2000" dirty="0" smtClean="0"/>
              <a:t>if </a:t>
            </a:r>
            <a:r>
              <a:rPr lang="en-US" sz="2000" dirty="0"/>
              <a:t>serum calcitonin levels </a:t>
            </a:r>
            <a:r>
              <a:rPr lang="en-US" sz="2000" dirty="0" smtClean="0"/>
              <a:t>are </a:t>
            </a:r>
            <a:r>
              <a:rPr lang="en-US" sz="2000" dirty="0"/>
              <a:t>elevated, thyroidectomy is </a:t>
            </a:r>
            <a:r>
              <a:rPr lang="en-US" sz="2000" dirty="0" smtClean="0"/>
              <a:t>undertaken</a:t>
            </a:r>
          </a:p>
        </p:txBody>
      </p:sp>
    </p:spTree>
    <p:extLst>
      <p:ext uri="{BB962C8B-B14F-4D97-AF65-F5344CB8AC3E}">
        <p14:creationId xmlns:p14="http://schemas.microsoft.com/office/powerpoint/2010/main" val="42474808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7734" y="720437"/>
            <a:ext cx="4426047" cy="5190836"/>
          </a:xfrm>
          <a:prstGeom prst="rect">
            <a:avLst/>
          </a:prstGeom>
        </p:spPr>
      </p:pic>
      <p:pic>
        <p:nvPicPr>
          <p:cNvPr id="3" name="Picture 2"/>
          <p:cNvPicPr>
            <a:picLocks noChangeAspect="1"/>
          </p:cNvPicPr>
          <p:nvPr/>
        </p:nvPicPr>
        <p:blipFill>
          <a:blip r:embed="rId3"/>
          <a:stretch>
            <a:fillRect/>
          </a:stretch>
        </p:blipFill>
        <p:spPr>
          <a:xfrm>
            <a:off x="1243589" y="969819"/>
            <a:ext cx="5212629" cy="4941454"/>
          </a:xfrm>
          <a:prstGeom prst="rect">
            <a:avLst/>
          </a:prstGeom>
        </p:spPr>
      </p:pic>
    </p:spTree>
    <p:extLst>
      <p:ext uri="{BB962C8B-B14F-4D97-AF65-F5344CB8AC3E}">
        <p14:creationId xmlns:p14="http://schemas.microsoft.com/office/powerpoint/2010/main" val="34207880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sz="2000" dirty="0" smtClean="0"/>
              <a:t>1. American </a:t>
            </a:r>
            <a:r>
              <a:rPr lang="en-US" sz="2000" dirty="0"/>
              <a:t>Association of Clinical Endocrinology And </a:t>
            </a:r>
            <a:r>
              <a:rPr lang="en-US" sz="2000" dirty="0" err="1" smtClean="0"/>
              <a:t>AssociazioneMedici</a:t>
            </a:r>
            <a:r>
              <a:rPr lang="en-US" sz="2000" dirty="0" smtClean="0"/>
              <a:t>  </a:t>
            </a:r>
            <a:r>
              <a:rPr lang="en-US" sz="2000" dirty="0" err="1" smtClean="0"/>
              <a:t>Endocrinologi</a:t>
            </a:r>
            <a:r>
              <a:rPr lang="en-US" sz="2000" dirty="0" smtClean="0"/>
              <a:t>, April 2021.</a:t>
            </a:r>
          </a:p>
          <a:p>
            <a:pPr marL="0" indent="0">
              <a:buNone/>
            </a:pPr>
            <a:endParaRPr lang="en-US" sz="2000" dirty="0" smtClean="0"/>
          </a:p>
          <a:p>
            <a:r>
              <a:rPr lang="en-US" sz="2000" dirty="0" smtClean="0"/>
              <a:t>2. Thyroid </a:t>
            </a:r>
            <a:r>
              <a:rPr lang="en-US" sz="2000" dirty="0"/>
              <a:t>Imaging Reporting </a:t>
            </a:r>
            <a:r>
              <a:rPr lang="en-US" sz="2000" dirty="0" smtClean="0"/>
              <a:t>and Data </a:t>
            </a:r>
            <a:r>
              <a:rPr lang="en-US" sz="2000" dirty="0"/>
              <a:t>System (TI-RADS</a:t>
            </a:r>
            <a:r>
              <a:rPr lang="en-US" sz="2000" dirty="0" smtClean="0"/>
              <a:t>):</a:t>
            </a:r>
            <a:r>
              <a:rPr lang="en-US" sz="2000" i="1" dirty="0"/>
              <a:t>Radiology: </a:t>
            </a:r>
            <a:r>
              <a:rPr lang="en-US" sz="2000" dirty="0"/>
              <a:t>Volume 287: Number 1—April 2018 </a:t>
            </a:r>
            <a:r>
              <a:rPr lang="en-US" sz="2000" i="1" dirty="0" smtClean="0"/>
              <a:t>radiology.</a:t>
            </a:r>
          </a:p>
          <a:p>
            <a:endParaRPr lang="en-US" sz="2000" i="1" dirty="0" smtClean="0"/>
          </a:p>
          <a:p>
            <a:r>
              <a:rPr lang="en-US" sz="2000" i="1" dirty="0" smtClean="0"/>
              <a:t> 3. </a:t>
            </a:r>
            <a:r>
              <a:rPr lang="en-US" sz="2000" dirty="0" smtClean="0"/>
              <a:t>Management </a:t>
            </a:r>
            <a:r>
              <a:rPr lang="en-US" sz="2000" dirty="0"/>
              <a:t>Guidelines for Children with Thyroid </a:t>
            </a:r>
            <a:r>
              <a:rPr lang="en-US" sz="2000" dirty="0" smtClean="0"/>
              <a:t>Nodules  and </a:t>
            </a:r>
            <a:r>
              <a:rPr lang="en-US" sz="2000" dirty="0"/>
              <a:t>Differentiated Thyroid </a:t>
            </a:r>
            <a:r>
              <a:rPr lang="en-US" sz="2000" dirty="0" smtClean="0"/>
              <a:t>Cancer,</a:t>
            </a:r>
            <a:r>
              <a:rPr lang="en-US" sz="2000" dirty="0"/>
              <a:t> </a:t>
            </a:r>
            <a:r>
              <a:rPr lang="en-US" sz="2000" dirty="0" err="1" smtClean="0"/>
              <a:t>THYROID,Volume</a:t>
            </a:r>
            <a:r>
              <a:rPr lang="en-US" sz="2000" dirty="0" smtClean="0"/>
              <a:t> </a:t>
            </a:r>
            <a:r>
              <a:rPr lang="en-US" sz="2000" dirty="0"/>
              <a:t>25, Number 7, </a:t>
            </a:r>
            <a:r>
              <a:rPr lang="en-US" sz="2000" dirty="0" smtClean="0"/>
              <a:t>2015, American </a:t>
            </a:r>
            <a:r>
              <a:rPr lang="en-US" sz="2000" dirty="0"/>
              <a:t>Thyroid </a:t>
            </a:r>
            <a:r>
              <a:rPr lang="en-US" sz="2000" dirty="0" smtClean="0"/>
              <a:t>Association.</a:t>
            </a:r>
          </a:p>
          <a:p>
            <a:endParaRPr lang="en-US" sz="2000" dirty="0" smtClean="0"/>
          </a:p>
          <a:p>
            <a:pPr marL="0" lvl="0" indent="0" eaLnBrk="0" fontAlgn="base" hangingPunct="0">
              <a:lnSpc>
                <a:spcPct val="100000"/>
              </a:lnSpc>
              <a:spcBef>
                <a:spcPct val="0"/>
              </a:spcBef>
              <a:spcAft>
                <a:spcPct val="0"/>
              </a:spcAft>
              <a:buNone/>
            </a:pPr>
            <a:r>
              <a:rPr kumimoji="0" lang="en-US" altLang="en-US" sz="2000" i="0" u="none" strike="noStrike" cap="none" normalizeH="0" baseline="0" dirty="0" smtClean="0">
                <a:ln>
                  <a:noFill/>
                </a:ln>
                <a:solidFill>
                  <a:srgbClr val="232323"/>
                </a:solidFill>
                <a:effectLst/>
                <a:latin typeface="Noto Sans" panose="020B0502040504020204" pitchFamily="34" charset="0"/>
              </a:rPr>
              <a:t>   4. </a:t>
            </a:r>
            <a:r>
              <a:rPr kumimoji="0" lang="en-US" altLang="en-US" sz="1800" i="0" u="none" strike="noStrike" cap="none" normalizeH="0" baseline="0" dirty="0" smtClean="0">
                <a:ln>
                  <a:noFill/>
                </a:ln>
                <a:solidFill>
                  <a:srgbClr val="232323"/>
                </a:solidFill>
                <a:effectLst/>
                <a:latin typeface="Noto Sans" panose="020B0502040504020204" pitchFamily="34" charset="0"/>
              </a:rPr>
              <a:t>Thyroid </a:t>
            </a:r>
            <a:r>
              <a:rPr kumimoji="0" lang="en-US" altLang="en-US" sz="1800" i="0" u="none" strike="noStrike" cap="none" normalizeH="0" baseline="0" dirty="0" smtClean="0">
                <a:ln>
                  <a:noFill/>
                </a:ln>
                <a:solidFill>
                  <a:srgbClr val="232323"/>
                </a:solidFill>
                <a:effectLst/>
                <a:latin typeface="Noto Sans" panose="020B0502040504020204" pitchFamily="34" charset="0"/>
              </a:rPr>
              <a:t>nodules and cancer in children ,</a:t>
            </a:r>
            <a:r>
              <a:rPr kumimoji="0" lang="en-US" altLang="en-US" sz="1800" i="0" u="none" strike="noStrike" cap="none" normalizeH="0" baseline="0" dirty="0" err="1" smtClean="0">
                <a:ln>
                  <a:noFill/>
                </a:ln>
                <a:solidFill>
                  <a:srgbClr val="232323"/>
                </a:solidFill>
                <a:effectLst/>
                <a:latin typeface="Noto Sans" panose="020B0502040504020204" pitchFamily="34" charset="0"/>
              </a:rPr>
              <a:t>Uptodate</a:t>
            </a:r>
            <a:r>
              <a:rPr kumimoji="0" lang="en-US" altLang="en-US" sz="1800" i="0" u="none" strike="noStrike" cap="none" normalizeH="0" baseline="0" dirty="0" smtClean="0">
                <a:ln>
                  <a:noFill/>
                </a:ln>
                <a:solidFill>
                  <a:srgbClr val="232323"/>
                </a:solidFill>
                <a:effectLst/>
                <a:latin typeface="Noto Sans" panose="020B0502040504020204" pitchFamily="34" charset="0"/>
              </a:rPr>
              <a:t> </a:t>
            </a:r>
            <a:r>
              <a:rPr lang="en-US" altLang="en-US" sz="500" dirty="0" smtClean="0"/>
              <a:t>,</a:t>
            </a:r>
            <a:r>
              <a:rPr kumimoji="0" lang="en-US" altLang="en-US" sz="1800" i="0" u="none" strike="noStrike" cap="none" normalizeH="0" baseline="0" dirty="0" smtClean="0">
                <a:ln>
                  <a:noFill/>
                </a:ln>
                <a:solidFill>
                  <a:srgbClr val="232323"/>
                </a:solidFill>
                <a:effectLst/>
                <a:latin typeface="Noto Sans" panose="020B0502040504020204" pitchFamily="34" charset="0"/>
              </a:rPr>
              <a:t>Literature review current through: Oct 2021.</a:t>
            </a:r>
            <a:endParaRPr kumimoji="0" lang="en-US" altLang="en-US" sz="1200" i="0" u="none" strike="noStrike" cap="none" normalizeH="0" baseline="0" dirty="0" smtClean="0">
              <a:ln>
                <a:noFill/>
              </a:ln>
              <a:solidFill>
                <a:schemeClr val="tx1"/>
              </a:solidFill>
              <a:effectLst/>
              <a:latin typeface="Arial" panose="020B0604020202020204" pitchFamily="34" charset="0"/>
            </a:endParaRPr>
          </a:p>
          <a:p>
            <a:pPr marL="0" indent="0">
              <a:buNone/>
            </a:pPr>
            <a:endParaRPr lang="en-US" dirty="0"/>
          </a:p>
        </p:txBody>
      </p:sp>
      <p:sp>
        <p:nvSpPr>
          <p:cNvPr id="4" name="Rectangle 1"/>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74610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364" y="83128"/>
            <a:ext cx="12099635" cy="6774872"/>
          </a:xfrm>
          <a:prstGeom prst="rect">
            <a:avLst/>
          </a:prstGeom>
        </p:spPr>
      </p:pic>
    </p:spTree>
    <p:extLst>
      <p:ext uri="{BB962C8B-B14F-4D97-AF65-F5344CB8AC3E}">
        <p14:creationId xmlns:p14="http://schemas.microsoft.com/office/powerpoint/2010/main" val="872701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solidFill>
                  <a:srgbClr val="232323"/>
                </a:solidFill>
                <a:cs typeface="Calibri" panose="020F0502020204030204" pitchFamily="34" charset="0"/>
              </a:rPr>
              <a:t>    Although </a:t>
            </a:r>
            <a:r>
              <a:rPr lang="en-US" dirty="0">
                <a:solidFill>
                  <a:srgbClr val="232323"/>
                </a:solidFill>
                <a:cs typeface="Calibri" panose="020F0502020204030204" pitchFamily="34" charset="0"/>
              </a:rPr>
              <a:t>the majority </a:t>
            </a:r>
            <a:r>
              <a:rPr lang="en-US" dirty="0">
                <a:solidFill>
                  <a:srgbClr val="232323"/>
                </a:solidFill>
              </a:rPr>
              <a:t>of nodules are benign, children with thyroid nodules </a:t>
            </a:r>
            <a:r>
              <a:rPr lang="en-US" dirty="0" smtClean="0">
                <a:solidFill>
                  <a:srgbClr val="232323"/>
                </a:solidFill>
              </a:rPr>
              <a:t>are more </a:t>
            </a:r>
            <a:r>
              <a:rPr lang="en-US" dirty="0">
                <a:solidFill>
                  <a:srgbClr val="232323"/>
                </a:solidFill>
              </a:rPr>
              <a:t>likely to have cancer than </a:t>
            </a:r>
            <a:r>
              <a:rPr lang="en-US" dirty="0" smtClean="0">
                <a:solidFill>
                  <a:srgbClr val="232323"/>
                </a:solidFill>
              </a:rPr>
              <a:t>adults</a:t>
            </a:r>
          </a:p>
        </p:txBody>
      </p:sp>
    </p:spTree>
    <p:extLst>
      <p:ext uri="{BB962C8B-B14F-4D97-AF65-F5344CB8AC3E}">
        <p14:creationId xmlns:p14="http://schemas.microsoft.com/office/powerpoint/2010/main" val="2397044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C00000"/>
                </a:solidFill>
              </a:rPr>
              <a:t>          Approach to Thyroid Nodule</a:t>
            </a:r>
            <a:r>
              <a:rPr lang="en-US" b="1" dirty="0" smtClean="0">
                <a:solidFill>
                  <a:srgbClr val="C00000"/>
                </a:solidFill>
              </a:rPr>
              <a:t>s</a:t>
            </a:r>
            <a:br>
              <a:rPr lang="en-US" b="1" dirty="0" smtClean="0">
                <a:solidFill>
                  <a:srgbClr val="C00000"/>
                </a:solidFill>
              </a:rPr>
            </a:br>
            <a:r>
              <a:rPr lang="en-US" b="1" dirty="0">
                <a:solidFill>
                  <a:srgbClr val="C00000"/>
                </a:solidFill>
              </a:rPr>
              <a:t> </a:t>
            </a:r>
            <a:r>
              <a:rPr lang="en-US" b="1" dirty="0" smtClean="0">
                <a:solidFill>
                  <a:srgbClr val="C00000"/>
                </a:solidFill>
              </a:rPr>
              <a:t>  </a:t>
            </a:r>
            <a:r>
              <a:rPr lang="en-US" b="1" dirty="0" smtClean="0">
                <a:solidFill>
                  <a:schemeClr val="accent5"/>
                </a:solidFill>
              </a:rPr>
              <a:t>History </a:t>
            </a:r>
            <a:r>
              <a:rPr lang="en-US" b="1" dirty="0">
                <a:solidFill>
                  <a:schemeClr val="accent5"/>
                </a:solidFill>
              </a:rPr>
              <a:t>and physical examination</a:t>
            </a:r>
            <a:r>
              <a:rPr lang="en-US" dirty="0"/>
              <a:t> </a:t>
            </a:r>
          </a:p>
        </p:txBody>
      </p:sp>
      <p:sp>
        <p:nvSpPr>
          <p:cNvPr id="3" name="Content Placeholder 2"/>
          <p:cNvSpPr>
            <a:spLocks noGrp="1"/>
          </p:cNvSpPr>
          <p:nvPr>
            <p:ph idx="1"/>
          </p:nvPr>
        </p:nvSpPr>
        <p:spPr/>
        <p:txBody>
          <a:bodyPr>
            <a:normAutofit/>
          </a:bodyPr>
          <a:lstStyle/>
          <a:p>
            <a:r>
              <a:rPr lang="en-US" dirty="0"/>
              <a:t> Most thyroid nodules in children are initially discovered either by the patient, parent, or </a:t>
            </a:r>
            <a:r>
              <a:rPr lang="en-US" dirty="0" smtClean="0"/>
              <a:t>clinician</a:t>
            </a:r>
            <a:endParaRPr lang="en-US" dirty="0"/>
          </a:p>
          <a:p>
            <a:r>
              <a:rPr lang="en-US" dirty="0" smtClean="0"/>
              <a:t>●</a:t>
            </a:r>
            <a:r>
              <a:rPr lang="en-US" dirty="0"/>
              <a:t>Past medical history of head and neck </a:t>
            </a:r>
            <a:r>
              <a:rPr lang="en-US" dirty="0" smtClean="0"/>
              <a:t>radiation</a:t>
            </a:r>
            <a:endParaRPr lang="en-US" dirty="0"/>
          </a:p>
          <a:p>
            <a:r>
              <a:rPr lang="en-US" dirty="0"/>
              <a:t>●Questions about features of thyroid cancer syndromes, such as developmental delay or autism </a:t>
            </a:r>
            <a:endParaRPr lang="en-US" dirty="0" smtClean="0"/>
          </a:p>
          <a:p>
            <a:r>
              <a:rPr lang="en-US" dirty="0" smtClean="0"/>
              <a:t>●</a:t>
            </a:r>
            <a:r>
              <a:rPr lang="en-US" dirty="0"/>
              <a:t>Family history for autoimmune thyroid disease, thyroid cancer, and other features associated with thyroid cancer syndromes, such as endocrine tumors, gastrointestinal polyps, or other early-onset </a:t>
            </a:r>
            <a:r>
              <a:rPr lang="en-US" dirty="0" smtClean="0"/>
              <a:t>cancers</a:t>
            </a:r>
            <a:endParaRPr lang="en-US" dirty="0"/>
          </a:p>
        </p:txBody>
      </p:sp>
    </p:spTree>
    <p:extLst>
      <p:ext uri="{BB962C8B-B14F-4D97-AF65-F5344CB8AC3E}">
        <p14:creationId xmlns:p14="http://schemas.microsoft.com/office/powerpoint/2010/main" val="3905080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solidFill>
              </a:rPr>
              <a:t>thyroid cancer syndromes</a:t>
            </a:r>
          </a:p>
        </p:txBody>
      </p:sp>
      <p:sp>
        <p:nvSpPr>
          <p:cNvPr id="3" name="Content Placeholder 2"/>
          <p:cNvSpPr>
            <a:spLocks noGrp="1"/>
          </p:cNvSpPr>
          <p:nvPr>
            <p:ph idx="1"/>
          </p:nvPr>
        </p:nvSpPr>
        <p:spPr/>
        <p:txBody>
          <a:bodyPr/>
          <a:lstStyle/>
          <a:p>
            <a:r>
              <a:rPr lang="en-US" u="sng" dirty="0" smtClean="0"/>
              <a:t>APC</a:t>
            </a:r>
            <a:r>
              <a:rPr lang="en-US" dirty="0"/>
              <a:t> (adenomatous polyposis coli</a:t>
            </a:r>
            <a:r>
              <a:rPr lang="en-US" dirty="0" smtClean="0"/>
              <a:t>)</a:t>
            </a:r>
            <a:r>
              <a:rPr lang="fa-IR" dirty="0" smtClean="0"/>
              <a:t> </a:t>
            </a:r>
            <a:r>
              <a:rPr lang="en-US" dirty="0" smtClean="0"/>
              <a:t>syndrome</a:t>
            </a:r>
          </a:p>
          <a:p>
            <a:r>
              <a:rPr lang="en-US" dirty="0" smtClean="0"/>
              <a:t>DICER1 syndrome</a:t>
            </a:r>
          </a:p>
          <a:p>
            <a:r>
              <a:rPr lang="en-US" dirty="0" smtClean="0"/>
              <a:t> </a:t>
            </a:r>
            <a:r>
              <a:rPr lang="en-US" dirty="0"/>
              <a:t>Multiple endocrine neoplasia type 2 (MEN2</a:t>
            </a:r>
            <a:r>
              <a:rPr lang="en-US" dirty="0" smtClean="0"/>
              <a:t>)</a:t>
            </a:r>
          </a:p>
          <a:p>
            <a:r>
              <a:rPr lang="en-US" dirty="0" smtClean="0"/>
              <a:t> </a:t>
            </a:r>
            <a:r>
              <a:rPr lang="en-US" dirty="0">
                <a:solidFill>
                  <a:prstClr val="black"/>
                </a:solidFill>
              </a:rPr>
              <a:t>PTEN (phosphatase and </a:t>
            </a:r>
            <a:r>
              <a:rPr lang="en-US" dirty="0" err="1">
                <a:solidFill>
                  <a:prstClr val="black"/>
                </a:solidFill>
              </a:rPr>
              <a:t>tensin</a:t>
            </a:r>
            <a:r>
              <a:rPr lang="en-US" dirty="0">
                <a:solidFill>
                  <a:prstClr val="black"/>
                </a:solidFill>
              </a:rPr>
              <a:t> homolog) hamartoma tumor syndromes (including Cowden and </a:t>
            </a:r>
            <a:r>
              <a:rPr lang="en-US" dirty="0" err="1">
                <a:solidFill>
                  <a:prstClr val="black"/>
                </a:solidFill>
              </a:rPr>
              <a:t>Bannayan</a:t>
            </a:r>
            <a:r>
              <a:rPr lang="en-US" dirty="0">
                <a:solidFill>
                  <a:prstClr val="black"/>
                </a:solidFill>
              </a:rPr>
              <a:t>-Riley-</a:t>
            </a:r>
            <a:r>
              <a:rPr lang="en-US" dirty="0" err="1">
                <a:solidFill>
                  <a:prstClr val="black"/>
                </a:solidFill>
              </a:rPr>
              <a:t>Ruvalcaba</a:t>
            </a:r>
            <a:r>
              <a:rPr lang="en-US" dirty="0">
                <a:solidFill>
                  <a:prstClr val="black"/>
                </a:solidFill>
              </a:rPr>
              <a:t> syndromes) </a:t>
            </a:r>
            <a:endParaRPr lang="en-US" dirty="0" smtClean="0">
              <a:solidFill>
                <a:prstClr val="black"/>
              </a:solidFill>
            </a:endParaRPr>
          </a:p>
          <a:p>
            <a:r>
              <a:rPr lang="en-US" dirty="0" smtClean="0">
                <a:solidFill>
                  <a:prstClr val="black"/>
                </a:solidFill>
              </a:rPr>
              <a:t>Werner syndrome</a:t>
            </a:r>
          </a:p>
          <a:p>
            <a:r>
              <a:rPr lang="en-US" dirty="0" smtClean="0">
                <a:solidFill>
                  <a:prstClr val="black"/>
                </a:solidFill>
              </a:rPr>
              <a:t>Carney </a:t>
            </a:r>
            <a:r>
              <a:rPr lang="en-US" dirty="0">
                <a:solidFill>
                  <a:prstClr val="black"/>
                </a:solidFill>
              </a:rPr>
              <a:t>complex</a:t>
            </a:r>
          </a:p>
          <a:p>
            <a:endParaRPr lang="en-US" dirty="0" smtClean="0"/>
          </a:p>
          <a:p>
            <a:endParaRPr lang="en-US" dirty="0" smtClean="0"/>
          </a:p>
          <a:p>
            <a:endParaRPr lang="en-US" dirty="0" smtClean="0"/>
          </a:p>
          <a:p>
            <a:endParaRPr lang="en-US" dirty="0" smtClean="0">
              <a:solidFill>
                <a:prstClr val="black"/>
              </a:solidFill>
            </a:endParaRPr>
          </a:p>
          <a:p>
            <a:endParaRPr lang="en-US" dirty="0"/>
          </a:p>
        </p:txBody>
      </p:sp>
    </p:spTree>
    <p:extLst>
      <p:ext uri="{BB962C8B-B14F-4D97-AF65-F5344CB8AC3E}">
        <p14:creationId xmlns:p14="http://schemas.microsoft.com/office/powerpoint/2010/main" val="2847199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thyroid cancer syndromes</a:t>
            </a:r>
          </a:p>
        </p:txBody>
      </p:sp>
      <p:sp>
        <p:nvSpPr>
          <p:cNvPr id="3" name="Content Placeholder 2"/>
          <p:cNvSpPr>
            <a:spLocks noGrp="1"/>
          </p:cNvSpPr>
          <p:nvPr>
            <p:ph idx="1"/>
          </p:nvPr>
        </p:nvSpPr>
        <p:spPr/>
        <p:txBody>
          <a:bodyPr>
            <a:normAutofit fontScale="92500" lnSpcReduction="10000"/>
          </a:bodyPr>
          <a:lstStyle/>
          <a:p>
            <a:r>
              <a:rPr lang="en-US" dirty="0" smtClean="0"/>
              <a:t>•</a:t>
            </a:r>
            <a:r>
              <a:rPr lang="en-US" u="sng" dirty="0" smtClean="0"/>
              <a:t> </a:t>
            </a:r>
            <a:r>
              <a:rPr lang="en-US" u="sng" dirty="0" smtClean="0">
                <a:solidFill>
                  <a:srgbClr val="0070C0"/>
                </a:solidFill>
              </a:rPr>
              <a:t>APC</a:t>
            </a:r>
            <a:r>
              <a:rPr lang="en-US" dirty="0">
                <a:solidFill>
                  <a:srgbClr val="0070C0"/>
                </a:solidFill>
              </a:rPr>
              <a:t> (adenomatous polyposis coli</a:t>
            </a:r>
            <a:r>
              <a:rPr lang="en-US" dirty="0" smtClean="0">
                <a:solidFill>
                  <a:srgbClr val="0070C0"/>
                </a:solidFill>
              </a:rPr>
              <a:t>), </a:t>
            </a:r>
            <a:r>
              <a:rPr lang="en-US" dirty="0">
                <a:solidFill>
                  <a:srgbClr val="0070C0"/>
                </a:solidFill>
              </a:rPr>
              <a:t>including Gardner </a:t>
            </a:r>
            <a:r>
              <a:rPr lang="en-US" dirty="0" smtClean="0">
                <a:solidFill>
                  <a:srgbClr val="0070C0"/>
                </a:solidFill>
              </a:rPr>
              <a:t>syndrome</a:t>
            </a:r>
            <a:r>
              <a:rPr lang="en-US" dirty="0" smtClean="0"/>
              <a:t>: </a:t>
            </a:r>
            <a:r>
              <a:rPr lang="en-US" dirty="0"/>
              <a:t>familial adenomatous polyps in the gastrointestinal tract and a predisposition to papillary thyroid cancer (PTC) and several other tumors </a:t>
            </a:r>
            <a:endParaRPr lang="en-US" dirty="0" smtClean="0"/>
          </a:p>
          <a:p>
            <a:r>
              <a:rPr lang="en-US" dirty="0" smtClean="0">
                <a:solidFill>
                  <a:srgbClr val="0070C0"/>
                </a:solidFill>
              </a:rPr>
              <a:t>DICER1</a:t>
            </a:r>
            <a:r>
              <a:rPr lang="en-US" i="1" dirty="0">
                <a:solidFill>
                  <a:srgbClr val="0070C0"/>
                </a:solidFill>
              </a:rPr>
              <a:t> s</a:t>
            </a:r>
            <a:r>
              <a:rPr lang="en-US" dirty="0">
                <a:solidFill>
                  <a:srgbClr val="0070C0"/>
                </a:solidFill>
              </a:rPr>
              <a:t>yndrome </a:t>
            </a:r>
            <a:r>
              <a:rPr lang="en-US" dirty="0" smtClean="0"/>
              <a:t>:pleiotropic </a:t>
            </a:r>
            <a:r>
              <a:rPr lang="en-US" dirty="0"/>
              <a:t>tumors including </a:t>
            </a:r>
            <a:r>
              <a:rPr lang="en-US" dirty="0" err="1"/>
              <a:t>pleuropulmonary</a:t>
            </a:r>
            <a:r>
              <a:rPr lang="en-US" dirty="0"/>
              <a:t> </a:t>
            </a:r>
            <a:r>
              <a:rPr lang="en-US" dirty="0" err="1"/>
              <a:t>blastoma</a:t>
            </a:r>
            <a:r>
              <a:rPr lang="en-US" dirty="0"/>
              <a:t>, cystic </a:t>
            </a:r>
            <a:r>
              <a:rPr lang="en-US" dirty="0" err="1"/>
              <a:t>nephroma</a:t>
            </a:r>
            <a:r>
              <a:rPr lang="en-US" dirty="0"/>
              <a:t>, ovarian </a:t>
            </a:r>
            <a:r>
              <a:rPr lang="en-US" dirty="0" err="1"/>
              <a:t>Sertoli-Leydig</a:t>
            </a:r>
            <a:r>
              <a:rPr lang="en-US" dirty="0"/>
              <a:t> cell tumors, pineal tumors, and nasal </a:t>
            </a:r>
            <a:r>
              <a:rPr lang="en-US" dirty="0" err="1"/>
              <a:t>chondromesenchymal</a:t>
            </a:r>
            <a:r>
              <a:rPr lang="en-US" dirty="0"/>
              <a:t> </a:t>
            </a:r>
            <a:r>
              <a:rPr lang="en-US" dirty="0" smtClean="0"/>
              <a:t>hamartomas</a:t>
            </a:r>
          </a:p>
          <a:p>
            <a:r>
              <a:rPr lang="en-US" dirty="0" smtClean="0"/>
              <a:t>Most </a:t>
            </a:r>
            <a:r>
              <a:rPr lang="en-US" dirty="0"/>
              <a:t>thyroid cancers in individuals with DICER1 syndrome are FTC or follicular variants of PTC </a:t>
            </a:r>
          </a:p>
          <a:p>
            <a:r>
              <a:rPr lang="en-US" dirty="0"/>
              <a:t>•</a:t>
            </a:r>
            <a:r>
              <a:rPr lang="en-US" dirty="0">
                <a:solidFill>
                  <a:srgbClr val="0070C0"/>
                </a:solidFill>
              </a:rPr>
              <a:t>Multiple endocrine neoplasia type 2 (MEN2) </a:t>
            </a:r>
            <a:r>
              <a:rPr lang="en-US" dirty="0"/>
              <a:t>is strongly associated with medullary thyroid cancer (MTC) These disorders are caused by mutations in the </a:t>
            </a:r>
            <a:r>
              <a:rPr lang="en-US" u="sng" dirty="0">
                <a:hlinkClick r:id="rId2"/>
              </a:rPr>
              <a:t>RET</a:t>
            </a:r>
            <a:r>
              <a:rPr lang="en-US" dirty="0"/>
              <a:t> </a:t>
            </a:r>
            <a:r>
              <a:rPr lang="en-US" dirty="0" err="1" smtClean="0"/>
              <a:t>protooncogene</a:t>
            </a:r>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773231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43" y="0"/>
            <a:ext cx="11863136" cy="1925053"/>
          </a:xfrm>
        </p:spPr>
        <p:txBody>
          <a:bodyPr>
            <a:normAutofit/>
          </a:bodyPr>
          <a:lstStyle/>
          <a:p>
            <a:r>
              <a:rPr lang="en-US" sz="1800" b="1" dirty="0">
                <a:solidFill>
                  <a:schemeClr val="accent5"/>
                </a:solidFill>
                <a:latin typeface="Calibri" panose="020F0502020204030204"/>
              </a:rPr>
              <a:t>PTEN</a:t>
            </a:r>
            <a:r>
              <a:rPr lang="en-US" sz="1800" dirty="0">
                <a:solidFill>
                  <a:prstClr val="black"/>
                </a:solidFill>
                <a:latin typeface="Calibri" panose="020F0502020204030204"/>
              </a:rPr>
              <a:t> (phosphatase and </a:t>
            </a:r>
            <a:r>
              <a:rPr lang="en-US" sz="1800" dirty="0" err="1">
                <a:solidFill>
                  <a:prstClr val="black"/>
                </a:solidFill>
                <a:latin typeface="Calibri" panose="020F0502020204030204"/>
              </a:rPr>
              <a:t>tensin</a:t>
            </a:r>
            <a:r>
              <a:rPr lang="en-US" sz="1800" dirty="0">
                <a:solidFill>
                  <a:prstClr val="black"/>
                </a:solidFill>
                <a:latin typeface="Calibri" panose="020F0502020204030204"/>
              </a:rPr>
              <a:t> homolog) hamartoma tumor syndromes (including Cowden and </a:t>
            </a:r>
            <a:r>
              <a:rPr lang="en-US" sz="1800" dirty="0" err="1">
                <a:solidFill>
                  <a:prstClr val="black"/>
                </a:solidFill>
                <a:latin typeface="Calibri" panose="020F0502020204030204"/>
              </a:rPr>
              <a:t>Bannayan</a:t>
            </a:r>
            <a:r>
              <a:rPr lang="en-US" sz="1800" dirty="0">
                <a:solidFill>
                  <a:prstClr val="black"/>
                </a:solidFill>
                <a:latin typeface="Calibri" panose="020F0502020204030204"/>
              </a:rPr>
              <a:t>-Riley-</a:t>
            </a:r>
            <a:r>
              <a:rPr lang="en-US" sz="1800" dirty="0" err="1">
                <a:solidFill>
                  <a:prstClr val="black"/>
                </a:solidFill>
                <a:latin typeface="Calibri" panose="020F0502020204030204"/>
              </a:rPr>
              <a:t>Ruvalcaba</a:t>
            </a:r>
            <a:r>
              <a:rPr lang="en-US" sz="1800" dirty="0">
                <a:solidFill>
                  <a:prstClr val="black"/>
                </a:solidFill>
                <a:latin typeface="Calibri" panose="020F0502020204030204"/>
              </a:rPr>
              <a:t> syndromes) are characterized by hamartomas in the skin and other tissues and an increased predisposition to </a:t>
            </a:r>
            <a:r>
              <a:rPr lang="en-US" sz="1800" dirty="0">
                <a:solidFill>
                  <a:schemeClr val="accent5"/>
                </a:solidFill>
                <a:latin typeface="Calibri" panose="020F0502020204030204"/>
              </a:rPr>
              <a:t>differentiated thyroid cancer </a:t>
            </a:r>
            <a:r>
              <a:rPr lang="en-US" sz="1800" dirty="0">
                <a:solidFill>
                  <a:prstClr val="black"/>
                </a:solidFill>
                <a:latin typeface="Calibri" panose="020F0502020204030204"/>
              </a:rPr>
              <a:t>(</a:t>
            </a:r>
            <a:r>
              <a:rPr lang="en-US" sz="1800" dirty="0" smtClean="0">
                <a:solidFill>
                  <a:prstClr val="black"/>
                </a:solidFill>
                <a:latin typeface="Calibri" panose="020F0502020204030204"/>
              </a:rPr>
              <a:t>DTC Clinical </a:t>
            </a:r>
            <a:r>
              <a:rPr lang="en-US" sz="1800" dirty="0">
                <a:solidFill>
                  <a:prstClr val="black"/>
                </a:solidFill>
                <a:latin typeface="Calibri" panose="020F0502020204030204"/>
              </a:rPr>
              <a:t>features associated with</a:t>
            </a:r>
            <a:r>
              <a:rPr lang="en-US" sz="1800" i="1" dirty="0">
                <a:solidFill>
                  <a:prstClr val="black"/>
                </a:solidFill>
                <a:latin typeface="Calibri" panose="020F0502020204030204"/>
              </a:rPr>
              <a:t> PTEN</a:t>
            </a:r>
            <a:r>
              <a:rPr lang="en-US" sz="1800" dirty="0">
                <a:solidFill>
                  <a:prstClr val="black"/>
                </a:solidFill>
                <a:latin typeface="Calibri" panose="020F0502020204030204"/>
              </a:rPr>
              <a:t> gene mutations in pediatric patients are macrocephaly, autism or developmental delay, vascular malformations, and penile </a:t>
            </a:r>
            <a:r>
              <a:rPr lang="en-US" sz="1800" dirty="0" smtClean="0">
                <a:solidFill>
                  <a:prstClr val="black"/>
                </a:solidFill>
                <a:latin typeface="Calibri" panose="020F0502020204030204"/>
              </a:rPr>
              <a:t>freckling</a:t>
            </a:r>
            <a:r>
              <a:rPr lang="en-US" sz="1400" dirty="0">
                <a:solidFill>
                  <a:prstClr val="black"/>
                </a:solidFill>
              </a:rPr>
              <a:t/>
            </a:r>
            <a:br>
              <a:rPr lang="en-US" sz="1400" dirty="0">
                <a:solidFill>
                  <a:prstClr val="black"/>
                </a:solidFill>
              </a:rPr>
            </a:br>
            <a:endParaRPr lang="en-US" sz="4800" dirty="0"/>
          </a:p>
        </p:txBody>
      </p:sp>
      <p:pic>
        <p:nvPicPr>
          <p:cNvPr id="4"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7972" y="3326816"/>
            <a:ext cx="2038455" cy="201305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49" y="2343858"/>
            <a:ext cx="1568531" cy="1657435"/>
          </a:xfrm>
          <a:prstGeom prst="rect">
            <a:avLst/>
          </a:prstGeom>
        </p:spPr>
      </p:pic>
      <p:pic>
        <p:nvPicPr>
          <p:cNvPr id="6"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8316" y="2647068"/>
            <a:ext cx="2153083" cy="213489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0126" y="2177006"/>
            <a:ext cx="4591286" cy="2756042"/>
          </a:xfrm>
          <a:prstGeom prst="rect">
            <a:avLst/>
          </a:prstGeom>
        </p:spPr>
      </p:pic>
    </p:spTree>
    <p:extLst>
      <p:ext uri="{BB962C8B-B14F-4D97-AF65-F5344CB8AC3E}">
        <p14:creationId xmlns:p14="http://schemas.microsoft.com/office/powerpoint/2010/main" val="3988939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70C0"/>
                </a:solidFill>
                <a:latin typeface="Calibri" panose="020F0502020204030204"/>
                <a:ea typeface="+mn-ea"/>
                <a:cs typeface="+mn-cs"/>
              </a:rPr>
              <a:t>Werner syndrome </a:t>
            </a:r>
            <a:r>
              <a:rPr lang="en-US" sz="2400" dirty="0">
                <a:solidFill>
                  <a:prstClr val="black"/>
                </a:solidFill>
                <a:latin typeface="Calibri" panose="020F0502020204030204"/>
                <a:ea typeface="+mn-ea"/>
                <a:cs typeface="+mn-cs"/>
              </a:rPr>
              <a:t>is characterized by connective tissue disease, causing symptoms of premature aging (progeria) and increased risk for osteosarcoma, soft tissue sarcomas, melanoma, and PTC or FTC</a:t>
            </a:r>
            <a:endParaRPr lang="en-US" sz="5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33855" y="3169401"/>
            <a:ext cx="2724290" cy="1663786"/>
          </a:xfrm>
        </p:spPr>
      </p:pic>
      <p:pic>
        <p:nvPicPr>
          <p:cNvPr id="5" name="Picture 4"/>
          <p:cNvPicPr>
            <a:picLocks noChangeAspect="1"/>
          </p:cNvPicPr>
          <p:nvPr/>
        </p:nvPicPr>
        <p:blipFill>
          <a:blip r:embed="rId3"/>
          <a:stretch>
            <a:fillRect/>
          </a:stretch>
        </p:blipFill>
        <p:spPr>
          <a:xfrm>
            <a:off x="8377526" y="3308493"/>
            <a:ext cx="904875" cy="942975"/>
          </a:xfrm>
          <a:prstGeom prst="rect">
            <a:avLst/>
          </a:prstGeom>
        </p:spPr>
      </p:pic>
    </p:spTree>
    <p:extLst>
      <p:ext uri="{BB962C8B-B14F-4D97-AF65-F5344CB8AC3E}">
        <p14:creationId xmlns:p14="http://schemas.microsoft.com/office/powerpoint/2010/main" val="2394293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4574</TotalTime>
  <Words>1668</Words>
  <Application>Microsoft Office PowerPoint</Application>
  <PresentationFormat>Widescreen</PresentationFormat>
  <Paragraphs>206</Paragraphs>
  <Slides>38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Noto Sans</vt:lpstr>
      <vt:lpstr>Office Theme</vt:lpstr>
      <vt:lpstr>PowerPoint Presentation</vt:lpstr>
      <vt:lpstr>Thyroid nodules and cancer in children</vt:lpstr>
      <vt:lpstr>Thyroid nodules and cancer</vt:lpstr>
      <vt:lpstr>PowerPoint Presentation</vt:lpstr>
      <vt:lpstr>          Approach to Thyroid Nodules    History and physical examination </vt:lpstr>
      <vt:lpstr>thyroid cancer syndromes</vt:lpstr>
      <vt:lpstr>thyroid cancer syndromes</vt:lpstr>
      <vt:lpstr>PTEN (phosphatase and tensin homolog) hamartoma tumor syndromes (including Cowden and Bannayan-Riley-Ruvalcaba syndromes) are characterized by hamartomas in the skin and other tissues and an increased predisposition to differentiated thyroid cancer (DTC Clinical features associated with PTEN gene mutations in pediatric patients are macrocephaly, autism or developmental delay, vascular malformations, and penile freckling </vt:lpstr>
      <vt:lpstr>Werner syndrome is characterized by connective tissue disease, causing symptoms of premature aging (progeria) and increased risk for osteosarcoma, soft tissue sarcomas, melanoma, and PTC or FTC</vt:lpstr>
      <vt:lpstr>Carney complex type 1 is characterized by a primary pigmented nodular adrenocortical disease, other endocrine tumors including PTC or FTC, and nonendocrine tumors such as myxomas and breast adenomas  a mutation in The PRKAR1A gene</vt:lpstr>
      <vt:lpstr>   physical examination : </vt:lpstr>
      <vt:lpstr>EVALUATION OF THYROID NODULES</vt:lpstr>
      <vt:lpstr>Hyperfunctioning ("hot") nodules</vt:lpstr>
      <vt:lpstr>PowerPoint Presentation</vt:lpstr>
      <vt:lpstr>Lexicon of US Descriptors of Thyroid Nodules</vt:lpstr>
      <vt:lpstr>Lexicon of US Descriptors of Thyroid Nodules (con.)</vt:lpstr>
      <vt:lpstr>Lexicon of US Descriptors of Thyroid Nodules(con.)</vt:lpstr>
      <vt:lpstr>Ultrasonographic features that are associated with an increased risk of thyroid cancer</vt:lpstr>
      <vt:lpstr>        Fine-needle aspiration </vt:lpstr>
      <vt:lpstr> "FNA” Indication  </vt:lpstr>
      <vt:lpstr>PowerPoint Presentation</vt:lpstr>
      <vt:lpstr> Nondiagnostic or unsatisfactory (BSRTC category I)</vt:lpstr>
      <vt:lpstr>Benign (BSRTC category II)</vt:lpstr>
      <vt:lpstr>Atypical cells of undetermined significance or follicular lesion of undetermined significance (BSRTC category III)</vt:lpstr>
      <vt:lpstr>Follicular neoplasm (BSRTC category IV)</vt:lpstr>
      <vt:lpstr>Suspicious for malignancy (BSRTC category V)</vt:lpstr>
      <vt:lpstr>Malignant (BSRTC category VI)</vt:lpstr>
      <vt:lpstr>PowerPoint Presentation</vt:lpstr>
      <vt:lpstr>PowerPoint Presentation</vt:lpstr>
      <vt:lpstr>Initial evaluation, treatment, and follow-up of the pediatric thyroid nodule. ATA GUIDELINES</vt:lpstr>
      <vt:lpstr>Are There High-Risk Groups Who Might Benefit from Prospective Screening for Thyroid Nodules and Thyroid Cancer?</vt:lpstr>
      <vt:lpstr>PowerPoint Presentation</vt:lpstr>
      <vt:lpstr>Routine use of LT4 therapy for children with benign thyroid nodules? </vt:lpstr>
      <vt:lpstr>Follicular thyroid cancer</vt:lpstr>
      <vt:lpstr>Medullary thyroid cancer</vt:lpstr>
      <vt:lpstr>PowerPoint Presentation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Mosalla</dc:creator>
  <cp:lastModifiedBy>Mosalla</cp:lastModifiedBy>
  <cp:revision>104</cp:revision>
  <dcterms:created xsi:type="dcterms:W3CDTF">2021-11-28T15:37:57Z</dcterms:created>
  <dcterms:modified xsi:type="dcterms:W3CDTF">2021-12-02T19:17:29Z</dcterms:modified>
</cp:coreProperties>
</file>