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5" r:id="rId10"/>
    <p:sldId id="266" r:id="rId11"/>
    <p:sldId id="263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0A70C-3551-9285-17B9-A7AD9E926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3F11F3-F85D-7C08-08A0-358653841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E8D9F-12D2-E908-CB5C-C480AB4F8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0A7F-AA46-1844-874C-274BF82E3D42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18594-5D0F-FD99-0A1B-9540ECF5E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E992C-D3C1-939C-2942-2C60BBD8E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3025-0376-644F-B6FD-9F6BAE15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3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0CC50-E058-45FE-90E9-932FB8D2E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736E2-C630-9925-3C6F-3285AF15E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9F76E-09FE-F140-0DAC-55598D5A0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0A7F-AA46-1844-874C-274BF82E3D42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2A6A7-AFFA-8BD4-9B0A-94A47AF9E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D1521-6B01-3C1E-C6C0-84D38472C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3025-0376-644F-B6FD-9F6BAE15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4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360B5E-4399-2299-16EE-34C9168C40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BF577C-0801-3882-8574-F909B5192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44E62-D17F-FA23-2BB9-5F4CAD0F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0A7F-AA46-1844-874C-274BF82E3D42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29ACD-0B67-413C-8FF7-E27ADEE4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B3ED9-F652-7BF8-6D0F-2FC11DE6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3025-0376-644F-B6FD-9F6BAE15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3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CC641-5654-6580-E179-B4365C952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1305B-F887-AB2C-69EE-6D6112F96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BD971-02A6-668E-47F6-FC88619B7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0A7F-AA46-1844-874C-274BF82E3D42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2F4AC-9EB0-DD16-7D7C-DE21D1F5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FF6E2-9CA2-41B1-5801-1534944B9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3025-0376-644F-B6FD-9F6BAE15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1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5BFBA-DD7A-BBC1-C78F-B016AA879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97EC7-E4D6-9A18-1CF7-FC12CD50E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5D5A5-A3B3-D303-2BEC-9099D2A7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0A7F-AA46-1844-874C-274BF82E3D42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0A53E-492E-7548-4416-47AD41680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511BE-5385-33FA-6F08-4A8221CE5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3025-0376-644F-B6FD-9F6BAE15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9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B2346-2415-A602-741F-E4B2202B9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588AD-0D85-8959-4854-3599C5CDD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C178F-D280-A338-4BF3-F25E19F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09753-BB83-6E1D-9484-6F57A75F2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0A7F-AA46-1844-874C-274BF82E3D42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2C122-6D26-E9BF-D40B-0527277A6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68D96-5532-F8B7-0991-B3FCF240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3025-0376-644F-B6FD-9F6BAE15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1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72BDD-ADB8-0B30-0600-41200C7CA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8BE7C-A4C4-9BB3-75BD-01BF0E9EB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EC8AF-F1F4-48D7-FC0B-E66B5D093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8699DE-1849-5628-24CD-51167CE99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6F282F-2453-4EB0-7FE0-6C3C8B7DEF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21AA95-0851-4D63-2F35-021899ECB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0A7F-AA46-1844-874C-274BF82E3D42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866135-1032-4544-AADD-164C641C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2887B2-58E6-5A04-E026-3888B2ADF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3025-0376-644F-B6FD-9F6BAE15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12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9CBEF-B71E-8A29-203D-E4449833A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1D98CE-8033-08E4-3102-C46AC44B2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0A7F-AA46-1844-874C-274BF82E3D42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EFC7F-06FA-1790-F885-E0F44D761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CC42C-FCFD-698A-82C6-2FDBE4431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3025-0376-644F-B6FD-9F6BAE15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A767F9-158E-FEB0-2CE1-46C7AFF3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0A7F-AA46-1844-874C-274BF82E3D42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0D1F56-9E68-15C8-2BED-046F07FB2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05098-4A57-D8CE-C0AD-8BE2716B6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3025-0376-644F-B6FD-9F6BAE15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8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8EBCE-4731-48C2-C932-E6B35DAC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CDB59-6CFE-6B0D-7733-B8D225A06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3CD739-A4FC-B717-C941-9DEBFECB4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42C95-A324-04D3-941E-5C2F09153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0A7F-AA46-1844-874C-274BF82E3D42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C7991-9F95-1A1D-7870-24A176B0F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0A2F1-4BB2-53E3-0A1F-2BB557F8F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3025-0376-644F-B6FD-9F6BAE15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1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15EE9-6D39-173D-E718-EC82BF01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32EC09-C437-33FD-3984-BA65E7B410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0E66A-B581-C689-39E9-6E653CA2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13E89-0252-9157-FFE4-A6EC5C822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0A7F-AA46-1844-874C-274BF82E3D42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F467C-BC9A-56C8-CD68-784EC172C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9FF45-1781-15A9-9C19-B7C0C36EB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3025-0376-644F-B6FD-9F6BAE15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57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7F362A-5F3F-CF8D-D048-7397915F9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A6DF3-B9A9-83A0-98E9-F7D319207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D8111-AD63-D975-17BC-5808C6BFF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1B0A7F-AA46-1844-874C-274BF82E3D42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20A1B-30B6-A001-296F-B03D1DAA7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424B-BC90-0D76-0942-78E813803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353025-0376-644F-B6FD-9F6BAE15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0DC28-D316-42C8-A721-067097323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8" b="320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B7D064F0-6D2A-219C-C000-14ABD99EC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06" y="0"/>
            <a:ext cx="4903694" cy="6858001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856D6-3AC3-0C45-D6C8-CA679B48F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1" y="822960"/>
            <a:ext cx="4286054" cy="3474720"/>
          </a:xfrm>
        </p:spPr>
        <p:txBody>
          <a:bodyPr anchor="b">
            <a:normAutofit/>
          </a:bodyPr>
          <a:lstStyle/>
          <a:p>
            <a:pPr algn="l"/>
            <a:r>
              <a:rPr lang="en-US" sz="5200"/>
              <a:t>Comorbidities of obesity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682A3-E641-E453-955B-180B75F0E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1" y="4419600"/>
            <a:ext cx="3931920" cy="1386840"/>
          </a:xfrm>
        </p:spPr>
        <p:txBody>
          <a:bodyPr anchor="t">
            <a:normAutofit/>
          </a:bodyPr>
          <a:lstStyle/>
          <a:p>
            <a:pPr algn="l"/>
            <a:r>
              <a:rPr lang="en-US" sz="1500" dirty="0" err="1"/>
              <a:t>A.Yaraghi</a:t>
            </a:r>
            <a:r>
              <a:rPr lang="en-US" sz="1500" dirty="0"/>
              <a:t> MD</a:t>
            </a:r>
          </a:p>
          <a:p>
            <a:pPr algn="l"/>
            <a:r>
              <a:rPr lang="en-US" sz="1500" dirty="0"/>
              <a:t>Assistant Professor of </a:t>
            </a:r>
            <a:r>
              <a:rPr lang="en-US" sz="1500"/>
              <a:t>Gastroenterology and hepatology </a:t>
            </a:r>
            <a:endParaRPr lang="en-US" sz="1500" dirty="0"/>
          </a:p>
          <a:p>
            <a:pPr algn="l"/>
            <a:r>
              <a:rPr lang="en-US" sz="1500" dirty="0"/>
              <a:t>Shahid </a:t>
            </a:r>
            <a:r>
              <a:rPr lang="en-US" sz="1500" dirty="0" err="1"/>
              <a:t>beheshty</a:t>
            </a:r>
            <a:r>
              <a:rPr lang="en-US" sz="1500" dirty="0"/>
              <a:t> university of medical science </a:t>
            </a:r>
          </a:p>
        </p:txBody>
      </p:sp>
    </p:spTree>
    <p:extLst>
      <p:ext uri="{BB962C8B-B14F-4D97-AF65-F5344CB8AC3E}">
        <p14:creationId xmlns:p14="http://schemas.microsoft.com/office/powerpoint/2010/main" val="3053222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16400D-D99D-4034-772E-1EC2FCFA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en-US" sz="3400" b="0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Dermatology</a:t>
            </a:r>
            <a:endParaRPr lang="en-US" sz="34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C2711-E33B-E5A0-60F2-8EDDC4A70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245" y="669363"/>
            <a:ext cx="3290579" cy="5534211"/>
          </a:xfrm>
        </p:spPr>
        <p:txBody>
          <a:bodyPr anchor="ctr">
            <a:normAutofit/>
          </a:bodyPr>
          <a:lstStyle/>
          <a:p>
            <a:r>
              <a:rPr lang="en-US" sz="2000" b="0" i="0" u="none" strike="noStrike">
                <a:effectLst/>
                <a:latin typeface="Arial" panose="020B0604020202020204" pitchFamily="34" charset="0"/>
              </a:rPr>
              <a:t>1)Rash, irritated skin</a:t>
            </a:r>
          </a:p>
          <a:p>
            <a:r>
              <a:rPr lang="en-US" sz="2000" b="0" i="0" u="none" strike="noStrike">
                <a:effectLst/>
                <a:latin typeface="Arial" panose="020B0604020202020204" pitchFamily="34" charset="0"/>
              </a:rPr>
              <a:t>Intertrigo</a:t>
            </a:r>
          </a:p>
          <a:p>
            <a:endParaRPr lang="en-US" sz="2000">
              <a:latin typeface="Arial" panose="020B0604020202020204" pitchFamily="34" charset="0"/>
            </a:endParaRPr>
          </a:p>
          <a:p>
            <a:r>
              <a:rPr lang="en-US" sz="2000">
                <a:latin typeface="Arial" panose="020B0604020202020204" pitchFamily="34" charset="0"/>
              </a:rPr>
              <a:t>2)</a:t>
            </a:r>
            <a:r>
              <a:rPr lang="en-US" sz="2000" b="0" i="0" u="none" strike="noStrike">
                <a:effectLst/>
                <a:latin typeface="Arial" panose="020B0604020202020204" pitchFamily="34" charset="0"/>
              </a:rPr>
              <a:t> Darkened skin around neck and axilla</a:t>
            </a:r>
          </a:p>
          <a:p>
            <a:r>
              <a:rPr lang="en-US" sz="2000" b="0" i="0" u="none" strike="noStrike">
                <a:effectLst/>
                <a:latin typeface="Arial" panose="020B0604020202020204" pitchFamily="34" charset="0"/>
              </a:rPr>
              <a:t>Acanthosis nigricans</a:t>
            </a:r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589E8D-D881-4F0C-C977-1F4B40748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859" y="1459036"/>
            <a:ext cx="2823586" cy="12642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87815C-819D-ABEA-44DB-9141E2CE7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034" y="3589863"/>
            <a:ext cx="2395235" cy="239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45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B0E0D1-39F0-BAB6-CFC6-3D4C87A56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Sleep problem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89382-F423-3409-BF37-BBA28CF39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r>
              <a:rPr lang="en-US" sz="20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1)Loud snoring, apnea, daytime sleepiness, restlessness, short attention span, behavioral problems</a:t>
            </a:r>
          </a:p>
          <a:p>
            <a:endParaRPr lang="en-US" sz="20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20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Obstructive sleep apnea, disordered sleep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830304-A90D-3541-BE5C-89F6DF419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247" y="369913"/>
            <a:ext cx="2784532" cy="27845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C39F42-2F9A-F1FE-9A7E-6CD209478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43" y="3730267"/>
            <a:ext cx="2959476" cy="278453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31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9B718F-882C-A454-32AF-B989D1718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270" y="898137"/>
            <a:ext cx="4974771" cy="873986"/>
          </a:xfrm>
        </p:spPr>
        <p:txBody>
          <a:bodyPr anchor="b">
            <a:normAutofit/>
          </a:bodyPr>
          <a:lstStyle/>
          <a:p>
            <a:r>
              <a:rPr lang="en-US" sz="36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Mental health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CFAC7-CD37-4EAB-97F0-B45A2CF79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958550"/>
            <a:ext cx="4974771" cy="4261275"/>
          </a:xfrm>
        </p:spPr>
        <p:txBody>
          <a:bodyPr anchor="t">
            <a:normAutofit/>
          </a:bodyPr>
          <a:lstStyle/>
          <a:p>
            <a:r>
              <a:rPr lang="en-US" sz="24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1)Flat affect, sad mood, loss of interest, worries</a:t>
            </a:r>
          </a:p>
          <a:p>
            <a:endParaRPr 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24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Body dissatisfaction, school avoidance, poor self-esteem</a:t>
            </a:r>
          </a:p>
          <a:p>
            <a:r>
              <a:rPr lang="en-US" sz="24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Depression, anxiety</a:t>
            </a:r>
          </a:p>
          <a:p>
            <a:endParaRPr 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24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2) Hyperphagia, binge eating, bulimia</a:t>
            </a:r>
          </a:p>
          <a:p>
            <a:r>
              <a:rPr lang="en-US" sz="24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Disordered eating</a:t>
            </a:r>
          </a:p>
          <a:p>
            <a:endParaRPr 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sz="2400" b="0" i="0" u="none" strike="noStrike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32A444C-81CA-4D10-998B-529CE31D3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6008" y="348973"/>
            <a:ext cx="4945999" cy="6036681"/>
            <a:chOff x="1674895" y="1345036"/>
            <a:chExt cx="5428610" cy="421093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66CC0ED-7D4E-4CE4-A15A-A6FF507AE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6042E25-B074-48D7-9694-5C9527108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4F61E28-F51E-44F9-B827-A32BAAABD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232747"/>
            <a:ext cx="4945999" cy="603668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F3B2B-C0DF-2AA0-CDC0-76A0B1FE7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88" y="635607"/>
            <a:ext cx="2430216" cy="2430216"/>
          </a:xfrm>
          <a:prstGeom prst="rect">
            <a:avLst/>
          </a:prstGeom>
        </p:spPr>
      </p:pic>
      <p:grpSp>
        <p:nvGrpSpPr>
          <p:cNvPr id="42" name="Graphic 4">
            <a:extLst>
              <a:ext uri="{FF2B5EF4-FFF2-40B4-BE49-F238E27FC236}">
                <a16:creationId xmlns:a16="http://schemas.microsoft.com/office/drawing/2014/main" id="{57CD476F-4071-4E06-BD94-582AC009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73349" y="210930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6A3560-202E-47CB-A0A4-7BAA40CED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DCE699C-0879-4B2A-BD24-CE9CB03F0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39C6C48-4048-472B-9200-BA3467DD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E535A2-9A69-4D86-98B9-4606364B7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D38EB57-352E-48E7-9482-1AEA738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18EEB6E-44FD-4775-9179-950DB8C3D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93B6FB8-B03E-4FC7-AC61-9B1613A3C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6E9617C-8511-4D9B-94C1-C84BFB7ED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076EA5A-A5A8-42A9-A0F7-ECECD999F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5856DB2-44EF-413E-B792-EFF0409DE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E2C35C7-1280-4F14-9553-11374063E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0376E68-4370-4BE5-917D-39794960D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0D187E9-AB0A-480D-B60A-74F7F26FF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0DF878C-B55C-CEBE-269C-E17B316B2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88" y="3397272"/>
            <a:ext cx="2430216" cy="243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86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F3E6A4-33D0-7395-3FA7-A3BA26C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US" sz="3400" b="0" i="0" u="none" strike="noStrike">
                <a:solidFill>
                  <a:schemeClr val="bg1"/>
                </a:solidFill>
                <a:effectLst/>
                <a:latin typeface="Charis"/>
              </a:rPr>
              <a:t>Weight-Related Comorbidity Assessment</a:t>
            </a:r>
            <a:endParaRPr lang="en-US" sz="34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973A3-1944-E68A-95FE-C3B6D251C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r>
              <a:rPr lang="en-US" sz="20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Cardiac disease.                        </a:t>
            </a:r>
          </a:p>
          <a:p>
            <a:endParaRPr lang="en-US" sz="2000">
              <a:solidFill>
                <a:schemeClr val="bg1"/>
              </a:solidFill>
            </a:endParaRPr>
          </a:p>
          <a:p>
            <a:r>
              <a:rPr lang="en-US" sz="20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Lipid profile</a:t>
            </a:r>
          </a:p>
          <a:p>
            <a:endParaRPr lang="en-US" sz="20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20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Hyperlipidemia, hypertriglyceridemia, heart disease risk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2C9026-E1E2-FCE0-25B9-1BBF68B44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294" y="369913"/>
            <a:ext cx="2558437" cy="27845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433826-54A7-C785-A000-13376DB60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715" y="3730267"/>
            <a:ext cx="2784532" cy="278453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96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99D9AF-BDDF-6E54-0508-98643B0522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77270" y="368625"/>
            <a:ext cx="4974771" cy="14034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chemeClr val="bg1"/>
                </a:solidFill>
                <a:latin typeface="Charis"/>
              </a:rPr>
              <a:t>Weight-Related Comorbidity Assessment</a:t>
            </a:r>
            <a:endParaRPr lang="en-US" sz="360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C7DD97-49DC-4BFD-951D-CFF51B976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41571" y="70488"/>
            <a:ext cx="3501861" cy="3501861"/>
            <a:chOff x="4690043" y="291695"/>
            <a:chExt cx="3055711" cy="305571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7DCFDCC-147C-40CA-BFDF-2848A4297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1F8CA31-10D7-4B78-877D-2D21FBE55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6786CF-68E6-476D-909E-8522718B7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057" y="3240578"/>
            <a:ext cx="3297290" cy="3297290"/>
            <a:chOff x="4690043" y="291695"/>
            <a:chExt cx="3055711" cy="305571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6D8E882-7D0E-42D7-99C8-D4865D7DA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15F1597-6BCF-45F1-9AC9-B142DD476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30573"/>
            <a:ext cx="3483100" cy="34831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0828" y="1091857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99753C4-7C26-C4C9-4DC1-09C16E05C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13" y="780260"/>
            <a:ext cx="2584794" cy="1971282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093" y="3195231"/>
            <a:ext cx="3281677" cy="328167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6B414-7B6F-7CA7-E334-54DB03E96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48" y="3904608"/>
            <a:ext cx="1895767" cy="1895767"/>
          </a:xfrm>
          <a:prstGeom prst="rect">
            <a:avLst/>
          </a:prstGeom>
        </p:spPr>
      </p:pic>
      <p:grpSp>
        <p:nvGrpSpPr>
          <p:cNvPr id="28" name="Graphic 4">
            <a:extLst>
              <a:ext uri="{FF2B5EF4-FFF2-40B4-BE49-F238E27FC236}">
                <a16:creationId xmlns:a16="http://schemas.microsoft.com/office/drawing/2014/main" id="{A04977CB-3825-471A-A590-C57F8C350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97585" y="3139252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B4B4814-3BFD-418E-B5B6-9DC3E0023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B775DC1-0C03-424C-81DD-0B63736424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DA07F5D-1F32-483C-8A98-9849D780D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7A913DD-4597-42B1-9728-4127E83A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09FBB02-BC59-4864-8DBC-B2B2BD52B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BD87CAE-98EF-4EA4-B739-3304AB75B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A313AD8-2CA9-4181-84FF-A4EA106FB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0E1FD27-6078-4DDB-85A5-EF3282363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B87154F-1C33-4D96-AD0F-41A911079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9F7C24D-DA96-4B69-9D48-11ED65981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1CC3BFF-8D2C-4191-AA89-4B5F07B595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30851AC-DB18-4C88-A8A2-449F772E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A0FBDE6-61C6-4EAD-BEF2-895D802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A861D3C-5355-4A4A-A875-EC40751A7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98E573C-00D7-4371-9CE5-C72044BCA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B74B55B-C24A-4F7B-80B0-59E86E989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61FF18D-542A-4DA3-B579-046996571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5CD3040-DA11-4096-9ECA-0547EB296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DBF68E6-70DC-4C9B-9E36-54DADF5D8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1A82FA5-7042-42C0-82C9-8068C36A6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F1F1E10-43A7-49C1-9611-E52FB1BF5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350A35C-3618-4456-8580-7687EDA43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4013BD1-ADEE-4116-8B16-8C5FB3B01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41350A0-245D-42A9-911D-82D77BC3D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8734813-52CA-4809-A0E0-348308DC4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626E127-926A-4623-B87E-6944AA8F4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DDE53E-0E40-4853-BCF0-9B152D6A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13F1249-54EA-428F-AE2E-A0579B409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52C80D7-048D-4658-A5FE-B698CC4E4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A82C20A-8FDC-4735-9608-AD288081F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FB7CA94-32F3-403F-9F2B-1E2F701E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066606C-4588-4163-AD08-3AC14040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8565D18-023F-46E0-B825-199BFEAD6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F96FBB7-2ED0-47E0-9016-421EC9D3D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CFFB9F2-9F7C-43A4-A9E6-1EE70C00B7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421F39C-6A35-4CF1-8E72-2A897C1F8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DA5561C-BFBA-4EA2-8A59-2910A2CDF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9F79817-A1A8-459C-A1DA-1639CC4EF1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30C5931-2980-4D21-A6AF-33BBB2B4A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130F5F5-6F7C-41EE-8CBB-1D0839C6F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671993A-EC69-4341-90B1-F23F6EA5A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56C4EAD-EE30-43C6-99BC-D4CB4EE9E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0981292-8C2D-477F-BFC1-A0C971DE4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EB673EB-AAA5-41CD-BD9E-19C05381C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F0F0673-73C3-44AE-9E98-EE65ADB27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908B8D8-11C7-4C6B-9642-2AAD37E24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F2F92D7-98B0-4E76-B8C6-AADDDBFCC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EC8DDD7-9501-4B67-9C31-6D5930A2B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7BD5C40-C542-47FD-9C2B-EE136CB979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4CE941A-9B71-4C39-B230-20A18D89B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718F172-45D8-46D9-A359-D8A51BE64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51EDA59-37F4-47C4-9579-A4EE16156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CF25555-9B27-45F5-BDE8-EC65FC7B9D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18D4CBF-5079-4BCF-996F-48C5BD1DC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99F779A-FDDF-4E15-A19E-D734C95A5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8510558-1546-41C7-819E-0C4056E54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371F762-3D9D-459C-AC86-3183843A4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DECEFE0-53BB-47FB-97D7-AE0B0E319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D7521B5-463A-40A3-BE61-B1CAE3307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A3596C1-0483-4496-8755-DB608479D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9261538-C799-4246-B1B3-B3F5B09A0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DE36D9-78E7-44D9-BC0F-1BAFDE5B3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B9D93E5-4ECA-4C24-9FF6-AC8133427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4C35E97-1F66-4BFD-AE92-7EBC84F1D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6BF299A-A3D1-430D-80FF-B080C6FC6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E7CF736-D3DE-4C5E-AA1F-DC4C8AA3AF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396DF6B-432E-4903-B1AA-D3531FF8A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ECDFD65-3965-4589-A4C2-16510946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A8C54E5-84FF-4F13-AA46-FED8E8DADB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ECA2236-A9B4-439E-9BAB-56AE965F6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9441778-3D1A-4F75-A5A1-7214DAFB1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B9AA094-8F15-4A0C-AA38-346BD5DDC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19958CA-594A-4498-84BE-F61BFC580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DFCE354-2B72-4480-97DE-E882906FDF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C973E6C-6BC5-4FF1-8ECA-861597312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4FCB3C-7129-40FC-B584-150E5E62F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11C60F-B3FE-47DD-BD11-D33173634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D3EA065-68A6-4DD0-99BA-645480D4A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B6AC294-B9BA-4C59-B08A-53548D610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5F31034-2EF3-4F10-85B8-454316F2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A87A0E7-AF0B-4A66-AFF6-689E7D388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D8E5EAF-B0C7-4E80-92EF-0209B4FE7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AA01C3F-AD71-4F07-8664-821309948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0EC962-F7C8-4F17-A8EB-8EC64ADEFB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A0DA527-FFEF-4AB6-B38F-FDF228D5B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AB5776C-CF29-46E0-9A73-03A318AE6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5572D84-640D-47CC-A862-6DCF1A73E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F9CD199-6195-4F64-9E22-94AD9D760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5BC72FF-17EE-425A-B62A-2E024A6D7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6F3AB89-E7FF-4C05-9243-32DF9B4DF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ABD659D-3754-4F63-9C8D-54AB1549E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9DF2EF3-55C8-4745-9F55-24B60215D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13C67022-CC78-4114-891A-C34637A61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0F93252-C331-4CBB-B4F8-6B12B3903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F4537F3-EDF5-4626-AFBE-4488E0140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848604B-6F7A-4A76-96F8-6B7BE1FE8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3D47B0C-A018-4B2C-898B-2391FC845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03DD4A89-CBC7-4BEE-AF16-D76807C08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63C3831-F632-40D9-84E9-FEDA73C6B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D39FEFA-CF2D-47D2-A180-417199AE8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87F2FB4-CAFE-4018-A06E-5BAB572FF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9C990CED-1FA9-4850-8469-146002770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5BF6636-258D-497B-ABBF-1813F114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27D9B40C-72EA-4EFC-B711-9F7828061E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4702A9-BABD-4005-8B4D-991D3CFBE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1E860B77-3AB6-46A1-9CE3-37D976AF4C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292ABAA7-B221-4C32-8F87-ABBAE21AD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1D416EA-36C9-4DC6-A012-0C0F3FDF7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A7F4DF81-59CD-4438-AA36-8F1BCCF97A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7C64A27-32D1-40C4-B94F-1093B6DE6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4797AB82-41AF-4856-AFC1-222C6DBC7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80C1D340-365C-4212-A0FE-D7D06095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493915A-115F-4720-86A4-853B73230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2B7C4C77-1BED-4D31-8452-96E6F6B2A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8B04703-29C2-4A3B-AF19-7434D788E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6557C845-906D-43D8-92DE-72EF46068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55858061-043C-4334-BFCE-D9F77366A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B825429-701A-43D0-83FA-2AF61D842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633109C-AACA-40CF-B41E-488FD4884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F7558F3F-5D90-45F4-AA12-07ED3A519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51DD258-CE67-424A-BF5B-AFFA82B56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400BE62-7130-4D75-B3AB-AA78B022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2DE0A40-C470-4BF2-86BE-950D01B0C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0A8776-E748-4D71-999B-FF5213CB4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9868C751-1379-453B-AC78-C61BCDFD7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B5E0827-B184-45E4-BE8A-A6E9B4456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28E9365-B34E-471B-B5F5-7D7AA0226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E32C453C-483A-468F-8AE5-9653EE06C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8206E38D-8DBE-4126-8CAC-F737F5835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D5D9B69-81D5-4D7D-875B-4E07EC457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E5212BDC-A49B-4150-8C9A-BFD08D9E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D8A2BE4D-B38F-4C4C-A82F-FABB3DE99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94EFD994-9359-4615-BFA9-DFCC942FE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4205EAC6-6E11-4106-A079-7E9F2F62C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EDDCF5F4-CA05-4922-AF4B-F9629D6F3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09113CF3-AB25-42A2-8DE0-735C1F40C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FB5092A3-B3FA-4AC8-82C3-FA386B8480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8F8F5D2-8958-4ED5-94E8-B4AB9F442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87D2E7CC-7DFE-42C8-9E78-44777D7B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6E57A90F-A41A-4C97-8EA3-ADD911EDD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9C217A0-4087-4422-8635-C74D0B13A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C0E89CF-75CB-4D42-9E44-ADF284D84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564F9F3-0D82-4874-9440-38F3AF917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E318789-20ED-497A-AFEB-3280B07AB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F2256C04-2807-49A4-93C3-95542421D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14FBD6ED-2E68-4F38-BF88-DC75DAECA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F7BF2B0-9477-4227-9CDB-98E8AF7C1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B6B9DAA-B992-45AD-A992-9CDFB41B9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8DE418D1-D67F-4FD8-BA49-CC986A712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39AB1E1F-243A-489C-8753-69078993E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5E4BFF9-A8A8-4B08-AC59-228B81E02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D3D80DFA-96DF-4CD6-B136-557368FF3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1ED3E86E-8BEE-463D-A646-180ABD21F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ADD483A5-049C-4EBA-B2D1-910117903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116FEF0-D89A-43D8-B160-04E86A39F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517D6EEA-1BB1-4EC1-87B7-2CAFBE348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EBD1224-D8F1-4976-BE1F-B4ABB071A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DEBB9B87-CACC-4819-BEFA-C8A0C1AF2A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5259DF1F-DEAD-492D-AFEE-BA7BB1A7E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3573A36-F1A6-4532-829C-AE49B7CE2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F1A8D26A-350C-45FE-AA87-4AC5C0568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5044A982-3E0F-4D17-9104-27E2D2D2F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68EB580A-7544-41A1-AE10-5C52B00FB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65DBF4F2-4158-4DA7-AF14-7F9DDF07B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43513B1-0D48-4482-AA4E-2046DE585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AC04BF60-8F64-4663-A8B4-D8BC1943B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1B9A4999-4058-4260-B3D7-A8B6C1361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99FCBE72-DC7B-42FD-B59A-E1714802EA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FC3A23A-4EDB-4DD4-B293-746E0255A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827D6-0FDA-790E-D3E0-493987EC1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958550"/>
            <a:ext cx="4974771" cy="3810301"/>
          </a:xfrm>
        </p:spPr>
        <p:txBody>
          <a:bodyPr anchor="t">
            <a:normAutofit/>
          </a:bodyPr>
          <a:lstStyle/>
          <a:p>
            <a:r>
              <a:rPr lang="en-US" sz="26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Hypertension</a:t>
            </a:r>
          </a:p>
          <a:p>
            <a:endParaRPr lang="en-US" sz="26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26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24-h ambulatory blood pressure monitoring</a:t>
            </a:r>
          </a:p>
          <a:p>
            <a:endParaRPr lang="en-US" sz="26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26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Complete blood count (CBC), metabolic panel, renin assay, urinalysis, renal ultrasound</a:t>
            </a:r>
            <a:endParaRPr lang="en-US" sz="2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81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A61F64-8B2E-85CB-BE8D-38ABDEF144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>
                <a:solidFill>
                  <a:schemeClr val="bg1"/>
                </a:solidFill>
                <a:latin typeface="Charis"/>
              </a:rPr>
              <a:t>Weight-Related Comorbidity Assessment</a:t>
            </a:r>
            <a:endParaRPr lang="en-US" sz="34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C298B-EAEE-3192-691C-4D872AEC8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r>
              <a:rPr lang="en-US" sz="20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Fatty liver disease</a:t>
            </a:r>
          </a:p>
          <a:p>
            <a:r>
              <a:rPr lang="en-US" sz="20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Liver ultrasound; </a:t>
            </a:r>
            <a:r>
              <a:rPr lang="el-GR" sz="20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α1-</a:t>
            </a:r>
            <a:r>
              <a:rPr lang="en-US" sz="20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antitrypsin, ceruloplasmin, anti-nuclear antibody (ANA), hepatitis antibodies</a:t>
            </a:r>
          </a:p>
          <a:p>
            <a:endParaRPr lang="en-US" sz="20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20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Liver biopsy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D64DFA-CB35-B6F5-5D87-9A3D6FF2C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247" y="369913"/>
            <a:ext cx="2784532" cy="27845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B2A96E-0C56-86BC-45B0-72F3FD967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61" y="3857965"/>
            <a:ext cx="3588640" cy="252913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67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006"/>
            <a:ext cx="1370098" cy="508993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83D416-45F1-46D1-ACDB-D653B2E43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5343" y="903253"/>
            <a:ext cx="2722613" cy="2314250"/>
            <a:chOff x="1674895" y="1345036"/>
            <a:chExt cx="5428610" cy="42109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8F3A3A1-C3D5-4975-8593-F750EDAFA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79251D8-2663-4EF3-92E0-4C857CA1E4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049" y="685806"/>
            <a:ext cx="2722613" cy="242906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6D0F67-04BE-E569-389C-8CFA45F9CC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049" y="805320"/>
            <a:ext cx="2695293" cy="2190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>
                <a:solidFill>
                  <a:schemeClr val="bg1"/>
                </a:solidFill>
                <a:latin typeface="Charis"/>
              </a:rPr>
              <a:t>Weight-Related Comorbidity Assessment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E772BC-8352-5004-CE89-839C19431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362"/>
          <a:stretch>
            <a:fillRect/>
          </a:stretch>
        </p:blipFill>
        <p:spPr>
          <a:xfrm>
            <a:off x="685049" y="3384343"/>
            <a:ext cx="2744149" cy="24290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E6AA67-1070-B54F-E38F-B8B0E8F33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6"/>
          <a:stretch>
            <a:fillRect/>
          </a:stretch>
        </p:blipFill>
        <p:spPr>
          <a:xfrm>
            <a:off x="3727936" y="2187240"/>
            <a:ext cx="2429060" cy="2429060"/>
          </a:xfrm>
          <a:prstGeom prst="rect">
            <a:avLst/>
          </a:prstGeom>
        </p:spPr>
      </p:pic>
      <p:grpSp>
        <p:nvGrpSpPr>
          <p:cNvPr id="22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4463108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3DC0B-421F-390E-F260-1841D9272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>
            <a:normAutofit/>
          </a:bodyPr>
          <a:lstStyle/>
          <a:p>
            <a:r>
              <a:rPr lang="en-US" sz="22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Type 2 diabetes mellitus</a:t>
            </a:r>
          </a:p>
          <a:p>
            <a:r>
              <a:rPr lang="en-US" sz="22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Fasting glucose, glucose tolerance test, urinary microalbumin, hemoglobin (Hgb) A1c</a:t>
            </a:r>
          </a:p>
          <a:p>
            <a:endParaRPr lang="en-US" sz="22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sz="22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22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Fasting glucose &gt;125 mg/dL, Hgb A1c ≥6.5% indicative of diabetes; 100–125 mg/dL; Hgb A1c 5.7%–6.4% considered pre-diabetes</a:t>
            </a:r>
            <a:endParaRPr lang="en-US" sz="2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09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1" y="809907"/>
            <a:ext cx="1291642" cy="429215"/>
            <a:chOff x="2504802" y="1755501"/>
            <a:chExt cx="1598829" cy="531293"/>
          </a:xfrm>
          <a:solidFill>
            <a:schemeClr val="bg1">
              <a:alpha val="99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99A7A058-C1CE-4860-96CB-6EAF9DEF7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452" y="3074904"/>
            <a:ext cx="3432303" cy="3432303"/>
          </a:xfrm>
          <a:prstGeom prst="ellipse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214B226-9840-4638-9B40-1BA7E5F52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452" y="3074904"/>
            <a:ext cx="3432303" cy="3432303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7F6E9F1-F0E1-442E-B824-A1ADD42CD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452" y="3074904"/>
            <a:ext cx="3432303" cy="3432303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9FFD97F-40E1-45B3-9A51-E14CA4A4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3052" y="2922504"/>
            <a:ext cx="3526982" cy="352698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24416" y="5041342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4EE9FD3-7AF4-7853-C4F8-012540870E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9496" y="3599586"/>
            <a:ext cx="3267256" cy="2474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chemeClr val="bg1"/>
                </a:solidFill>
                <a:latin typeface="Charis"/>
              </a:rPr>
              <a:t>Weight-Related Comorbidity Assessment</a:t>
            </a:r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9D86B-4BA5-833C-5A54-869F0B07E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2118" y="128658"/>
            <a:ext cx="2665189" cy="2665189"/>
          </a:xfrm>
          <a:custGeom>
            <a:avLst/>
            <a:gdLst/>
            <a:ahLst/>
            <a:cxnLst/>
            <a:rect l="l" t="t" r="r" b="b"/>
            <a:pathLst>
              <a:path w="2255084" h="2255084">
                <a:moveTo>
                  <a:pt x="1127542" y="0"/>
                </a:moveTo>
                <a:cubicBezTo>
                  <a:pt x="1750266" y="0"/>
                  <a:pt x="2255084" y="504818"/>
                  <a:pt x="2255084" y="1127542"/>
                </a:cubicBezTo>
                <a:cubicBezTo>
                  <a:pt x="2255084" y="1750266"/>
                  <a:pt x="1750266" y="2255084"/>
                  <a:pt x="1127542" y="2255084"/>
                </a:cubicBezTo>
                <a:cubicBezTo>
                  <a:pt x="504818" y="2255084"/>
                  <a:pt x="0" y="1750266"/>
                  <a:pt x="0" y="1127542"/>
                </a:cubicBezTo>
                <a:cubicBezTo>
                  <a:pt x="0" y="504818"/>
                  <a:pt x="504818" y="0"/>
                  <a:pt x="1127542" y="0"/>
                </a:cubicBez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4E3A50-8EC8-A8B2-273F-D7C6A7784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1" r="10294" b="2"/>
          <a:stretch>
            <a:fillRect/>
          </a:stretch>
        </p:blipFill>
        <p:spPr>
          <a:xfrm>
            <a:off x="3879642" y="1483369"/>
            <a:ext cx="2479422" cy="2479422"/>
          </a:xfrm>
          <a:custGeom>
            <a:avLst/>
            <a:gdLst/>
            <a:ahLst/>
            <a:cxnLst/>
            <a:rect l="l" t="t" r="r" b="b"/>
            <a:pathLst>
              <a:path w="2479422" h="2479422">
                <a:moveTo>
                  <a:pt x="1239711" y="0"/>
                </a:moveTo>
                <a:cubicBezTo>
                  <a:pt x="1924384" y="0"/>
                  <a:pt x="2479422" y="555038"/>
                  <a:pt x="2479422" y="1239711"/>
                </a:cubicBezTo>
                <a:cubicBezTo>
                  <a:pt x="2479422" y="1924384"/>
                  <a:pt x="1924384" y="2479422"/>
                  <a:pt x="1239711" y="2479422"/>
                </a:cubicBezTo>
                <a:cubicBezTo>
                  <a:pt x="555038" y="2479422"/>
                  <a:pt x="0" y="1924384"/>
                  <a:pt x="0" y="1239711"/>
                </a:cubicBezTo>
                <a:cubicBezTo>
                  <a:pt x="0" y="555038"/>
                  <a:pt x="555038" y="0"/>
                  <a:pt x="1239711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FD7D2-BAE0-671F-6B05-C248907DD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8018" y="674087"/>
            <a:ext cx="4815318" cy="5434793"/>
          </a:xfrm>
        </p:spPr>
        <p:txBody>
          <a:bodyPr anchor="ctr">
            <a:normAutofit/>
          </a:bodyPr>
          <a:lstStyle/>
          <a:p>
            <a:r>
              <a:rPr lang="en-US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Sleep apnea</a:t>
            </a:r>
          </a:p>
          <a:p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Polysomnogram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61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D99787-F63F-B8CB-07AB-79216FCF8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37555-867A-F481-C378-45790F8C7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en-US" b="0" i="0" u="none" strike="noStrike">
                <a:effectLst/>
                <a:latin typeface="Arial" panose="020B0604020202020204" pitchFamily="34" charset="0"/>
              </a:rPr>
              <a:t>Orthopedic disease</a:t>
            </a:r>
          </a:p>
          <a:p>
            <a:endParaRPr lang="en-US">
              <a:latin typeface="Arial" panose="020B0604020202020204" pitchFamily="34" charset="0"/>
            </a:endParaRPr>
          </a:p>
          <a:p>
            <a:r>
              <a:rPr lang="en-US" b="0" i="0" u="none" strike="noStrike">
                <a:effectLst/>
                <a:latin typeface="Arial" panose="020B0604020202020204" pitchFamily="34" charset="0"/>
              </a:rPr>
              <a:t>Hip radiographs</a:t>
            </a:r>
          </a:p>
          <a:p>
            <a:r>
              <a:rPr lang="en-US" b="0" i="0" u="none" strike="noStrike">
                <a:effectLst/>
                <a:latin typeface="Arial" panose="020B0604020202020204" pitchFamily="34" charset="0"/>
              </a:rPr>
              <a:t>Knee radiographs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76F0FA-7DA6-03AA-9620-82C65533D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41"/>
          <a:stretch>
            <a:fillRect/>
          </a:stretch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58354-A5A6-C591-07C7-F997DB81E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81" b="1"/>
          <a:stretch>
            <a:fillRect/>
          </a:stretch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6249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43C30-87FE-8A71-004E-A8EAEA3F2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270" y="368625"/>
            <a:ext cx="4974771" cy="1403498"/>
          </a:xfrm>
        </p:spPr>
        <p:txBody>
          <a:bodyPr anchor="b">
            <a:normAutofit/>
          </a:bodyPr>
          <a:lstStyle/>
          <a:p>
            <a:endParaRPr lang="en-US" sz="360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C7DD97-49DC-4BFD-951D-CFF51B976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41571" y="70488"/>
            <a:ext cx="3501861" cy="3501861"/>
            <a:chOff x="4690043" y="291695"/>
            <a:chExt cx="3055711" cy="305571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7DCFDCC-147C-40CA-BFDF-2848A4297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1F8CA31-10D7-4B78-877D-2D21FBE55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6786CF-68E6-476D-909E-8522718B7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057" y="3240578"/>
            <a:ext cx="3297290" cy="3297290"/>
            <a:chOff x="4690043" y="291695"/>
            <a:chExt cx="3055711" cy="305571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6D8E882-7D0E-42D7-99C8-D4865D7DA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15F1597-6BCF-45F1-9AC9-B142DD476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30573"/>
            <a:ext cx="3483100" cy="34831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0828" y="1091857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4A81D9D-1C3F-0215-9FAA-BAED923AF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13" y="1109446"/>
            <a:ext cx="2584794" cy="1312911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093" y="3195231"/>
            <a:ext cx="3281677" cy="328167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6306F-8AEA-CABA-6B2A-E0D17D4C6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48" y="3904608"/>
            <a:ext cx="1895767" cy="1895767"/>
          </a:xfrm>
          <a:prstGeom prst="rect">
            <a:avLst/>
          </a:prstGeom>
        </p:spPr>
      </p:pic>
      <p:grpSp>
        <p:nvGrpSpPr>
          <p:cNvPr id="28" name="Graphic 4">
            <a:extLst>
              <a:ext uri="{FF2B5EF4-FFF2-40B4-BE49-F238E27FC236}">
                <a16:creationId xmlns:a16="http://schemas.microsoft.com/office/drawing/2014/main" id="{A04977CB-3825-471A-A590-C57F8C350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97585" y="3139252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B4B4814-3BFD-418E-B5B6-9DC3E0023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B775DC1-0C03-424C-81DD-0B63736424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DA07F5D-1F32-483C-8A98-9849D780D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7A913DD-4597-42B1-9728-4127E83A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09FBB02-BC59-4864-8DBC-B2B2BD52B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BD87CAE-98EF-4EA4-B739-3304AB75B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A313AD8-2CA9-4181-84FF-A4EA106FB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0E1FD27-6078-4DDB-85A5-EF3282363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B87154F-1C33-4D96-AD0F-41A911079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9F7C24D-DA96-4B69-9D48-11ED65981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1CC3BFF-8D2C-4191-AA89-4B5F07B595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30851AC-DB18-4C88-A8A2-449F772E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A0FBDE6-61C6-4EAD-BEF2-895D802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A861D3C-5355-4A4A-A875-EC40751A7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98E573C-00D7-4371-9CE5-C72044BCA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B74B55B-C24A-4F7B-80B0-59E86E989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61FF18D-542A-4DA3-B579-046996571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5CD3040-DA11-4096-9ECA-0547EB296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DBF68E6-70DC-4C9B-9E36-54DADF5D8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1A82FA5-7042-42C0-82C9-8068C36A6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F1F1E10-43A7-49C1-9611-E52FB1BF5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350A35C-3618-4456-8580-7687EDA43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4013BD1-ADEE-4116-8B16-8C5FB3B01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41350A0-245D-42A9-911D-82D77BC3D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8734813-52CA-4809-A0E0-348308DC4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626E127-926A-4623-B87E-6944AA8F4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DDE53E-0E40-4853-BCF0-9B152D6A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13F1249-54EA-428F-AE2E-A0579B409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52C80D7-048D-4658-A5FE-B698CC4E4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A82C20A-8FDC-4735-9608-AD288081F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FB7CA94-32F3-403F-9F2B-1E2F701E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066606C-4588-4163-AD08-3AC14040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8565D18-023F-46E0-B825-199BFEAD6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F96FBB7-2ED0-47E0-9016-421EC9D3D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CFFB9F2-9F7C-43A4-A9E6-1EE70C00B7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421F39C-6A35-4CF1-8E72-2A897C1F8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DA5561C-BFBA-4EA2-8A59-2910A2CDF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9F79817-A1A8-459C-A1DA-1639CC4EF1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30C5931-2980-4D21-A6AF-33BBB2B4A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130F5F5-6F7C-41EE-8CBB-1D0839C6F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671993A-EC69-4341-90B1-F23F6EA5A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56C4EAD-EE30-43C6-99BC-D4CB4EE9E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0981292-8C2D-477F-BFC1-A0C971DE4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EB673EB-AAA5-41CD-BD9E-19C05381C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F0F0673-73C3-44AE-9E98-EE65ADB27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908B8D8-11C7-4C6B-9642-2AAD37E24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F2F92D7-98B0-4E76-B8C6-AADDDBFCC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EC8DDD7-9501-4B67-9C31-6D5930A2B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7BD5C40-C542-47FD-9C2B-EE136CB979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4CE941A-9B71-4C39-B230-20A18D89B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718F172-45D8-46D9-A359-D8A51BE64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51EDA59-37F4-47C4-9579-A4EE16156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CF25555-9B27-45F5-BDE8-EC65FC7B9D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18D4CBF-5079-4BCF-996F-48C5BD1DC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99F779A-FDDF-4E15-A19E-D734C95A5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8510558-1546-41C7-819E-0C4056E54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371F762-3D9D-459C-AC86-3183843A4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DECEFE0-53BB-47FB-97D7-AE0B0E319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D7521B5-463A-40A3-BE61-B1CAE3307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A3596C1-0483-4496-8755-DB608479D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9261538-C799-4246-B1B3-B3F5B09A0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DE36D9-78E7-44D9-BC0F-1BAFDE5B3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B9D93E5-4ECA-4C24-9FF6-AC8133427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4C35E97-1F66-4BFD-AE92-7EBC84F1D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6BF299A-A3D1-430D-80FF-B080C6FC6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E7CF736-D3DE-4C5E-AA1F-DC4C8AA3AF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396DF6B-432E-4903-B1AA-D3531FF8A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ECDFD65-3965-4589-A4C2-16510946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A8C54E5-84FF-4F13-AA46-FED8E8DADB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ECA2236-A9B4-439E-9BAB-56AE965F6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9441778-3D1A-4F75-A5A1-7214DAFB1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B9AA094-8F15-4A0C-AA38-346BD5DDC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19958CA-594A-4498-84BE-F61BFC580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DFCE354-2B72-4480-97DE-E882906FDF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C973E6C-6BC5-4FF1-8ECA-861597312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4FCB3C-7129-40FC-B584-150E5E62F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11C60F-B3FE-47DD-BD11-D33173634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D3EA065-68A6-4DD0-99BA-645480D4A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B6AC294-B9BA-4C59-B08A-53548D610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5F31034-2EF3-4F10-85B8-454316F2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A87A0E7-AF0B-4A66-AFF6-689E7D388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D8E5EAF-B0C7-4E80-92EF-0209B4FE7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AA01C3F-AD71-4F07-8664-821309948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0EC962-F7C8-4F17-A8EB-8EC64ADEFB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A0DA527-FFEF-4AB6-B38F-FDF228D5B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AB5776C-CF29-46E0-9A73-03A318AE6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5572D84-640D-47CC-A862-6DCF1A73E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F9CD199-6195-4F64-9E22-94AD9D760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5BC72FF-17EE-425A-B62A-2E024A6D7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6F3AB89-E7FF-4C05-9243-32DF9B4DF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ABD659D-3754-4F63-9C8D-54AB1549E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9DF2EF3-55C8-4745-9F55-24B60215D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13C67022-CC78-4114-891A-C34637A61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0F93252-C331-4CBB-B4F8-6B12B3903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F4537F3-EDF5-4626-AFBE-4488E0140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848604B-6F7A-4A76-96F8-6B7BE1FE8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3D47B0C-A018-4B2C-898B-2391FC845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03DD4A89-CBC7-4BEE-AF16-D76807C08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63C3831-F632-40D9-84E9-FEDA73C6B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D39FEFA-CF2D-47D2-A180-417199AE8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87F2FB4-CAFE-4018-A06E-5BAB572FF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9C990CED-1FA9-4850-8469-146002770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5BF6636-258D-497B-ABBF-1813F114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27D9B40C-72EA-4EFC-B711-9F7828061E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4702A9-BABD-4005-8B4D-991D3CFBE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1E860B77-3AB6-46A1-9CE3-37D976AF4C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292ABAA7-B221-4C32-8F87-ABBAE21AD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1D416EA-36C9-4DC6-A012-0C0F3FDF7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A7F4DF81-59CD-4438-AA36-8F1BCCF97A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7C64A27-32D1-40C4-B94F-1093B6DE6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4797AB82-41AF-4856-AFC1-222C6DBC7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80C1D340-365C-4212-A0FE-D7D06095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493915A-115F-4720-86A4-853B73230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2B7C4C77-1BED-4D31-8452-96E6F6B2A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8B04703-29C2-4A3B-AF19-7434D788E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6557C845-906D-43D8-92DE-72EF46068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55858061-043C-4334-BFCE-D9F77366A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B825429-701A-43D0-83FA-2AF61D842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633109C-AACA-40CF-B41E-488FD4884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F7558F3F-5D90-45F4-AA12-07ED3A519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51DD258-CE67-424A-BF5B-AFFA82B56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400BE62-7130-4D75-B3AB-AA78B022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2DE0A40-C470-4BF2-86BE-950D01B0C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0A8776-E748-4D71-999B-FF5213CB4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9868C751-1379-453B-AC78-C61BCDFD7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B5E0827-B184-45E4-BE8A-A6E9B4456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28E9365-B34E-471B-B5F5-7D7AA0226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E32C453C-483A-468F-8AE5-9653EE06C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8206E38D-8DBE-4126-8CAC-F737F5835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D5D9B69-81D5-4D7D-875B-4E07EC457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E5212BDC-A49B-4150-8C9A-BFD08D9E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D8A2BE4D-B38F-4C4C-A82F-FABB3DE99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94EFD994-9359-4615-BFA9-DFCC942FE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4205EAC6-6E11-4106-A079-7E9F2F62C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EDDCF5F4-CA05-4922-AF4B-F9629D6F3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09113CF3-AB25-42A2-8DE0-735C1F40C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FB5092A3-B3FA-4AC8-82C3-FA386B8480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8F8F5D2-8958-4ED5-94E8-B4AB9F442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87D2E7CC-7DFE-42C8-9E78-44777D7B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6E57A90F-A41A-4C97-8EA3-ADD911EDD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9C217A0-4087-4422-8635-C74D0B13A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C0E89CF-75CB-4D42-9E44-ADF284D84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564F9F3-0D82-4874-9440-38F3AF917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E318789-20ED-497A-AFEB-3280B07AB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F2256C04-2807-49A4-93C3-95542421D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14FBD6ED-2E68-4F38-BF88-DC75DAECA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F7BF2B0-9477-4227-9CDB-98E8AF7C1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B6B9DAA-B992-45AD-A992-9CDFB41B9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8DE418D1-D67F-4FD8-BA49-CC986A712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39AB1E1F-243A-489C-8753-69078993E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5E4BFF9-A8A8-4B08-AC59-228B81E02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D3D80DFA-96DF-4CD6-B136-557368FF3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1ED3E86E-8BEE-463D-A646-180ABD21F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ADD483A5-049C-4EBA-B2D1-910117903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116FEF0-D89A-43D8-B160-04E86A39F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517D6EEA-1BB1-4EC1-87B7-2CAFBE348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EBD1224-D8F1-4976-BE1F-B4ABB071A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DEBB9B87-CACC-4819-BEFA-C8A0C1AF2A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5259DF1F-DEAD-492D-AFEE-BA7BB1A7E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3573A36-F1A6-4532-829C-AE49B7CE2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F1A8D26A-350C-45FE-AA87-4AC5C0568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5044A982-3E0F-4D17-9104-27E2D2D2F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68EB580A-7544-41A1-AE10-5C52B00FB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65DBF4F2-4158-4DA7-AF14-7F9DDF07B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43513B1-0D48-4482-AA4E-2046DE585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AC04BF60-8F64-4663-A8B4-D8BC1943B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1B9A4999-4058-4260-B3D7-A8B6C1361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99FCBE72-DC7B-42FD-B59A-E1714802EA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FC3A23A-4EDB-4DD4-B293-746E0255A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BF056-9526-6657-80E4-3FC0648A2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958550"/>
            <a:ext cx="4974771" cy="3810301"/>
          </a:xfrm>
        </p:spPr>
        <p:txBody>
          <a:bodyPr anchor="t">
            <a:normAutofit/>
          </a:bodyPr>
          <a:lstStyle/>
          <a:p>
            <a:r>
              <a:rPr lang="en-US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Polycystic ovary syndrome</a:t>
            </a:r>
          </a:p>
          <a:p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17-OH progesterone, DHEAS, androstenedione, testosterone, LH, FSH, possibly pelvic ultrasound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2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FBE83-3097-B6FB-7CED-439C6866E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226BC-FB94-307C-055F-77B44D86C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en-US" sz="2600" b="0" i="0" u="none" strike="noStrike">
                <a:effectLst/>
                <a:latin typeface="Charis"/>
              </a:rPr>
              <a:t> As the obesity epidemic continues to worsen, pediatric care providers must transition from assessing for future risk of weight-related </a:t>
            </a:r>
            <a:r>
              <a:rPr lang="en-US" sz="2600" b="0" i="0" u="none" strike="noStrike" err="1">
                <a:effectLst/>
                <a:latin typeface="Charis"/>
              </a:rPr>
              <a:t>comorbidities</a:t>
            </a:r>
            <a:r>
              <a:rPr lang="en-US" sz="2600" b="0" i="0" u="none" strike="noStrike">
                <a:effectLst/>
                <a:latin typeface="Charis"/>
              </a:rPr>
              <a:t> to the detection and treatment of them.</a:t>
            </a:r>
          </a:p>
          <a:p>
            <a:endParaRPr lang="en-US" sz="2600">
              <a:latin typeface="Charis"/>
            </a:endParaRPr>
          </a:p>
          <a:p>
            <a:r>
              <a:rPr lang="en-US" sz="2600" b="0" i="0" u="none" strike="noStrike">
                <a:effectLst/>
                <a:latin typeface="Charis"/>
              </a:rPr>
              <a:t>The review of systems should focus on symptoms of potential </a:t>
            </a:r>
            <a:r>
              <a:rPr lang="en-US" sz="2600" b="0" i="0" u="none" strike="noStrike" err="1">
                <a:effectLst/>
                <a:latin typeface="Charis"/>
              </a:rPr>
              <a:t>comorbidities</a:t>
            </a:r>
            <a:r>
              <a:rPr lang="en-US" sz="2600" b="0" i="0" u="none" strike="noStrike">
                <a:effectLst/>
                <a:latin typeface="Charis"/>
              </a:rPr>
              <a:t>.</a:t>
            </a:r>
            <a:endParaRPr lang="en-US" sz="26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CDEC1-E7C5-C2B1-29F9-59DAF3504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5" r="2986"/>
          <a:stretch>
            <a:fillRect/>
          </a:stretch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0392C8-1151-4383-EC3A-2F8C52714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4529"/>
          <a:stretch>
            <a:fillRect/>
          </a:stretch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9324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41EB6-BC1C-853E-4AC1-4EE5F3C0A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854" y="633046"/>
            <a:ext cx="4834021" cy="1314996"/>
          </a:xfrm>
        </p:spPr>
        <p:txBody>
          <a:bodyPr anchor="b"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F9781-D264-2316-287F-2EA84D37C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854" y="2125737"/>
            <a:ext cx="4834021" cy="4044463"/>
          </a:xfrm>
        </p:spPr>
        <p:txBody>
          <a:bodyPr>
            <a:normAutofit/>
          </a:bodyPr>
          <a:lstStyle/>
          <a:p>
            <a:r>
              <a:rPr lang="en-US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Precocious puberty</a:t>
            </a:r>
          </a:p>
          <a:p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LF, FSH, testosterone or estradiol, DHEAS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D13376-9D72-3E34-FCAF-20FCBEDA4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473" y="1200223"/>
            <a:ext cx="4072815" cy="4072815"/>
          </a:xfrm>
          <a:prstGeom prst="rect">
            <a:avLst/>
          </a:prstGeom>
        </p:spPr>
      </p:pic>
      <p:grpSp>
        <p:nvGrpSpPr>
          <p:cNvPr id="19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1102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A06B7-E1FF-E1A6-4093-99FED1370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521" y="282800"/>
            <a:ext cx="4716231" cy="1288673"/>
          </a:xfrm>
        </p:spPr>
        <p:txBody>
          <a:bodyPr anchor="b"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37C701E-5151-4086-9CF2-7F44AA38A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5537" y="61869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656C08E-A84B-4C76-9D3B-46237B5A9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5537" y="61869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D6107D-F212-3871-FB25-0CACF60BF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8" y="322504"/>
            <a:ext cx="2931037" cy="29310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3395AA-E27A-45E8-87D7-DC478FC18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7" y="3376158"/>
            <a:ext cx="3893018" cy="2931037"/>
          </a:xfrm>
          <a:prstGeom prst="rect">
            <a:avLst/>
          </a:prstGeom>
        </p:spPr>
      </p:pic>
      <p:grpSp>
        <p:nvGrpSpPr>
          <p:cNvPr id="16" name="Graphic 4">
            <a:extLst>
              <a:ext uri="{FF2B5EF4-FFF2-40B4-BE49-F238E27FC236}">
                <a16:creationId xmlns:a16="http://schemas.microsoft.com/office/drawing/2014/main" id="{72FB3F6E-946C-4B30-8EAA-64FA3056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888" y="5091324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820447A-FA0D-448D-8513-13647DCEE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80F5A0F-E8FC-415B-BA7F-74C42D42C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77443A5-2061-492B-AFF5-658AB7E7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276C0A3-C877-457C-917D-473FABC9E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9808886-A26A-41C2-9401-727236349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FB169C8-A66F-4AEC-BBEE-4DEBBE844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EC418CD-F215-459D-8919-D5B5194EB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E034A84-840E-429B-9A4F-ECC31AB62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050DBA-8800-4A73-84C0-34DC71A6B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D4BF35D-BFFA-45A5-8081-FEDD30757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6B354BD-25DC-42A0-9CE7-8246868103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52C4A08-6644-42B7-8237-2AD5F0041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1D58C06-A184-4272-9824-2F0853518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5A4DE-25E8-5B8E-CC8F-7DE7583D1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521" y="1715151"/>
            <a:ext cx="4716232" cy="4351338"/>
          </a:xfrm>
        </p:spPr>
        <p:txBody>
          <a:bodyPr>
            <a:normAutofit/>
          </a:bodyPr>
          <a:lstStyle/>
          <a:p>
            <a:r>
              <a:rPr lang="en-US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Pseudotumor cerebri</a:t>
            </a:r>
          </a:p>
          <a:p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Funduscopic exam, lumbar puncture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37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D4EAC-2CD7-2B18-3425-D5B606B6B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rPr lang="en-US" b="0" i="1" u="none" strike="noStrike">
                <a:effectLst/>
                <a:latin typeface="Charis"/>
              </a:rPr>
              <a:t>Laboratory evaluation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BC0BE-0AF9-16A7-E0A1-02ECBA0CC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84058"/>
            <a:ext cx="4621553" cy="3159018"/>
          </a:xfrm>
        </p:spPr>
        <p:txBody>
          <a:bodyPr>
            <a:normAutofit/>
          </a:bodyPr>
          <a:lstStyle/>
          <a:p>
            <a:r>
              <a:rPr lang="en-US" sz="1700" b="0" i="0" u="none" strike="noStrike">
                <a:effectLst/>
                <a:latin typeface="Charis"/>
              </a:rPr>
              <a:t>extent of the laboratory evaluation of childhood obesity depends on the BMI</a:t>
            </a:r>
          </a:p>
          <a:p>
            <a:r>
              <a:rPr lang="en-US" sz="1700" b="0" i="0" u="none" strike="noStrike">
                <a:effectLst/>
                <a:latin typeface="Charis"/>
              </a:rPr>
              <a:t>presence of risk factors</a:t>
            </a:r>
          </a:p>
          <a:p>
            <a:r>
              <a:rPr lang="en-US" sz="1700" b="0" i="0" u="none" strike="noStrike">
                <a:effectLst/>
                <a:latin typeface="Charis"/>
              </a:rPr>
              <a:t>concerns arising from the history</a:t>
            </a:r>
          </a:p>
          <a:p>
            <a:endParaRPr lang="en-US" sz="1700">
              <a:latin typeface="Charis"/>
            </a:endParaRPr>
          </a:p>
          <a:p>
            <a:r>
              <a:rPr lang="en-US" sz="1700" b="0" i="0" u="none" strike="noStrike">
                <a:effectLst/>
                <a:latin typeface="Charis"/>
              </a:rPr>
              <a:t>Risk factors :</a:t>
            </a:r>
          </a:p>
          <a:p>
            <a:r>
              <a:rPr lang="en-US" sz="1700" b="0" i="0" u="none" strike="noStrike">
                <a:effectLst/>
                <a:latin typeface="Charis"/>
              </a:rPr>
              <a:t>family history of obesity-related diseases</a:t>
            </a:r>
          </a:p>
          <a:p>
            <a:r>
              <a:rPr lang="en-US" sz="1700" b="0" i="0" u="none" strike="noStrike">
                <a:effectLst/>
                <a:latin typeface="Charis"/>
              </a:rPr>
              <a:t> comorbidities in the patient</a:t>
            </a:r>
          </a:p>
          <a:p>
            <a:r>
              <a:rPr lang="en-US" sz="1700" b="0" i="0" u="none" strike="noStrike">
                <a:effectLst/>
                <a:latin typeface="Charis"/>
              </a:rPr>
              <a:t>smoking</a:t>
            </a:r>
            <a:endParaRPr lang="en-US" sz="17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20581A-CFFB-03EE-4336-3BDC46A06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74" y="1114923"/>
            <a:ext cx="4628153" cy="462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31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AB74BA-85C2-69C1-ACDC-209DFA27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A348F-4A4D-883A-C85D-2DA2C5ECA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>
            <a:fillRect/>
          </a:stretch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A1A7E-A630-C8AD-0D29-87D0D19D2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en-US" sz="2000" b="0" i="0" u="none" strike="noStrike">
                <a:solidFill>
                  <a:schemeClr val="bg1"/>
                </a:solidFill>
                <a:effectLst/>
                <a:latin typeface="Charis"/>
              </a:rPr>
              <a:t>BMI of 85th–&lt;95th percentile and no risk factors: fasting lipid levels</a:t>
            </a: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r>
              <a:rPr lang="en-US" sz="2000" b="0" i="0" u="none" strike="noStrike">
                <a:solidFill>
                  <a:schemeClr val="bg1"/>
                </a:solidFill>
                <a:effectLst/>
                <a:latin typeface="Charis"/>
              </a:rPr>
              <a:t>BMI of 85th–&lt;95th percentile, with risk factors: fasting lipid levels, aspartate aminotransferase (AST) and alanine aminotransferase (ALT) levels, and fasting glucose level</a:t>
            </a:r>
          </a:p>
          <a:p>
            <a:endParaRPr lang="en-US" sz="2000">
              <a:solidFill>
                <a:schemeClr val="bg1"/>
              </a:solidFill>
            </a:endParaRPr>
          </a:p>
          <a:p>
            <a:r>
              <a:rPr lang="en-US" sz="2000" b="0" i="0" u="none" strike="noStrike">
                <a:solidFill>
                  <a:schemeClr val="bg1"/>
                </a:solidFill>
                <a:effectLst/>
                <a:latin typeface="Charis"/>
              </a:rPr>
              <a:t>BMI of ≥ 95th percentile: fasting lipid levels, AST and ALT levels, and fasting glucose level</a:t>
            </a:r>
          </a:p>
          <a:p>
            <a:endParaRPr lang="en-US" sz="2000">
              <a:solidFill>
                <a:schemeClr val="bg1"/>
              </a:solidFill>
            </a:endParaRPr>
          </a:p>
        </p:txBody>
      </p:sp>
      <p:grpSp>
        <p:nvGrpSpPr>
          <p:cNvPr id="15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3028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AC876-6B8E-0CFF-7758-E4BB5C04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rPr lang="en-US" b="0" i="0" u="none" strike="noStrike">
                <a:effectLst/>
                <a:latin typeface="Charis"/>
              </a:rPr>
              <a:t>Lipid evaluation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2976A-6B09-40B5-DECF-BF83AF684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84058"/>
            <a:ext cx="4621553" cy="3159018"/>
          </a:xfrm>
        </p:spPr>
        <p:txBody>
          <a:bodyPr>
            <a:normAutofit/>
          </a:bodyPr>
          <a:lstStyle/>
          <a:p>
            <a:r>
              <a:rPr lang="en-US" sz="1800" b="0" i="0" u="none" strike="noStrike">
                <a:effectLst/>
                <a:latin typeface="Charis"/>
              </a:rPr>
              <a:t>beginning at 2 years of age</a:t>
            </a:r>
          </a:p>
          <a:p>
            <a:endParaRPr lang="en-US" sz="1800">
              <a:latin typeface="Charis"/>
            </a:endParaRPr>
          </a:p>
          <a:p>
            <a:r>
              <a:rPr lang="en-US" sz="1800" b="0" i="0" u="none" strike="noStrike">
                <a:effectLst/>
                <a:latin typeface="Charis"/>
              </a:rPr>
              <a:t>dyslipidemia pattern:</a:t>
            </a:r>
          </a:p>
          <a:p>
            <a:r>
              <a:rPr lang="en-US" sz="1800" b="0" i="0" u="none" strike="noStrike">
                <a:effectLst/>
                <a:latin typeface="Charis"/>
              </a:rPr>
              <a:t> mildly elevated low-density lipoprotein (LDL) cholesterol</a:t>
            </a:r>
          </a:p>
          <a:p>
            <a:r>
              <a:rPr lang="en-US" sz="1800" b="0" i="0" u="none" strike="noStrike">
                <a:effectLst/>
                <a:latin typeface="Charis"/>
              </a:rPr>
              <a:t> moderate to severe elevation of triglycerides</a:t>
            </a:r>
          </a:p>
          <a:p>
            <a:r>
              <a:rPr lang="en-US" sz="1800" b="0" i="0" u="none" strike="noStrike">
                <a:effectLst/>
                <a:latin typeface="Charis"/>
              </a:rPr>
              <a:t> depressed HDL cholesterol.</a:t>
            </a:r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01E51C-A56B-AB97-4633-EFA5DD5D8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74" y="1114923"/>
            <a:ext cx="4628153" cy="462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79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A6D087-1C29-DD5F-EA0B-9A15416D5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" r="2225"/>
          <a:stretch>
            <a:fillRect/>
          </a:stretch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2C145-482D-AF94-0EBD-D6984B8B9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4417" y="505838"/>
            <a:ext cx="6186992" cy="53225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chemeClr val="bg1">
                    <a:alpha val="80000"/>
                  </a:schemeClr>
                </a:solidFill>
              </a:rPr>
              <a:t>Thank you </a:t>
            </a:r>
            <a:r>
              <a:rPr lang="fa-IR" sz="8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8000" dirty="0">
                <a:solidFill>
                  <a:schemeClr val="bg1">
                    <a:alpha val="80000"/>
                  </a:schemeClr>
                </a:solidFill>
              </a:rPr>
              <a:t>For your</a:t>
            </a:r>
            <a:r>
              <a:rPr lang="fa-IR" sz="8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8000" dirty="0">
                <a:solidFill>
                  <a:schemeClr val="bg1">
                    <a:alpha val="80000"/>
                  </a:schemeClr>
                </a:solidFill>
              </a:rPr>
              <a:t>Attention </a:t>
            </a:r>
          </a:p>
        </p:txBody>
      </p:sp>
    </p:spTree>
    <p:extLst>
      <p:ext uri="{BB962C8B-B14F-4D97-AF65-F5344CB8AC3E}">
        <p14:creationId xmlns:p14="http://schemas.microsoft.com/office/powerpoint/2010/main" val="29025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B10982-11B5-CE5A-9375-12A9A4E26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212DF-1FF8-05DB-20A1-A2075A6D0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US" sz="2000" b="0" i="0" u="none" strike="noStrike">
                <a:effectLst/>
                <a:latin typeface="Charis"/>
              </a:rPr>
              <a:t> The degree of obesity does not reliably predict the presence of comorbidities, and many of the symptoms may be unrecognized as related to weight status by the family</a:t>
            </a:r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82B43-8662-44DC-CEE9-FCBD814B7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8277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2889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73DDF9D-E27C-4E23-A1E8-CA352535F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" y="-10138"/>
            <a:ext cx="121920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51814D-EF7B-B04D-27DA-580FA4D80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431"/>
          <a:stretch>
            <a:fillRect/>
          </a:stretch>
        </p:blipFill>
        <p:spPr>
          <a:xfrm>
            <a:off x="8331957" y="-10138"/>
            <a:ext cx="3860043" cy="345737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5908C4-6F47-ADF4-778D-DAFF6C66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65" y="457201"/>
            <a:ext cx="3020560" cy="3588870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Respiratory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CB8E5-F9A6-2BB8-00E8-75C35200C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246" y="669363"/>
            <a:ext cx="3142472" cy="5534211"/>
          </a:xfrm>
        </p:spPr>
        <p:txBody>
          <a:bodyPr anchor="ctr">
            <a:normAutofit/>
          </a:bodyPr>
          <a:lstStyle/>
          <a:p>
            <a:endParaRPr lang="en-US" sz="2000" b="0" i="0" u="none" strike="noStrike">
              <a:effectLst/>
              <a:latin typeface="Arial" panose="020B0604020202020204" pitchFamily="34" charset="0"/>
            </a:endParaRPr>
          </a:p>
          <a:p>
            <a:endParaRPr lang="en-US" sz="2000">
              <a:latin typeface="Arial" panose="020B0604020202020204" pitchFamily="34" charset="0"/>
            </a:endParaRPr>
          </a:p>
          <a:p>
            <a:r>
              <a:rPr lang="en-US" sz="2000" b="0" i="0" u="none" strike="noStrike">
                <a:effectLst/>
                <a:latin typeface="Arial" panose="020B0604020202020204" pitchFamily="34" charset="0"/>
              </a:rPr>
              <a:t>Symptom:</a:t>
            </a:r>
          </a:p>
          <a:p>
            <a:r>
              <a:rPr lang="en-US" sz="2000" b="0" i="0" u="none" strike="noStrike">
                <a:effectLst/>
                <a:latin typeface="Arial" panose="020B0604020202020204" pitchFamily="34" charset="0"/>
              </a:rPr>
              <a:t>Shortness of breath, exercise intolerance, wheezing, cough</a:t>
            </a:r>
          </a:p>
          <a:p>
            <a:endParaRPr lang="en-US" sz="2000">
              <a:latin typeface="Arial" panose="020B0604020202020204" pitchFamily="34" charset="0"/>
            </a:endParaRPr>
          </a:p>
          <a:p>
            <a:endParaRPr lang="en-US" sz="2000">
              <a:latin typeface="Arial" panose="020B0604020202020204" pitchFamily="34" charset="0"/>
            </a:endParaRPr>
          </a:p>
          <a:p>
            <a:r>
              <a:rPr lang="en-US" sz="2000" b="0" i="0" u="none" strike="noStrike">
                <a:effectLst/>
                <a:latin typeface="Arial" panose="020B0604020202020204" pitchFamily="34" charset="0"/>
              </a:rPr>
              <a:t>Explanation:</a:t>
            </a:r>
            <a:endParaRPr lang="en-US" sz="2000">
              <a:latin typeface="Arial" panose="020B0604020202020204" pitchFamily="34" charset="0"/>
            </a:endParaRPr>
          </a:p>
          <a:p>
            <a:r>
              <a:rPr lang="en-US" sz="2000" b="0" i="0" u="none" strike="noStrike">
                <a:effectLst/>
                <a:latin typeface="Arial" panose="020B0604020202020204" pitchFamily="34" charset="0"/>
              </a:rPr>
              <a:t>Asthma, aerobic deconditioning</a:t>
            </a:r>
          </a:p>
          <a:p>
            <a:endParaRPr lang="en-US" sz="2000">
              <a:latin typeface="Arial" panose="020B0604020202020204" pitchFamily="34" charset="0"/>
            </a:endParaRPr>
          </a:p>
          <a:p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AB0025-6071-2901-5338-EE2177064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0" r="2" b="13285"/>
          <a:stretch>
            <a:fillRect/>
          </a:stretch>
        </p:blipFill>
        <p:spPr>
          <a:xfrm>
            <a:off x="8331957" y="3420897"/>
            <a:ext cx="3860043" cy="343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5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2" name="Rectangle 201">
            <a:extLst>
              <a:ext uri="{FF2B5EF4-FFF2-40B4-BE49-F238E27FC236}">
                <a16:creationId xmlns:a16="http://schemas.microsoft.com/office/drawing/2014/main" id="{873DDF9D-E27C-4E23-A1E8-CA352535F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" y="-10138"/>
            <a:ext cx="121920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76F7FA-50F0-C76B-ADBA-014994988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5" r="15791" b="2"/>
          <a:stretch>
            <a:fillRect/>
          </a:stretch>
        </p:blipFill>
        <p:spPr>
          <a:xfrm>
            <a:off x="8331957" y="-10138"/>
            <a:ext cx="3860043" cy="3457378"/>
          </a:xfrm>
          <a:prstGeom prst="rect">
            <a:avLst/>
          </a:prstGeom>
        </p:spPr>
      </p:pic>
      <p:sp>
        <p:nvSpPr>
          <p:cNvPr id="205" name="Rectangle 204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Freeform: Shape 206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E50AFD-8169-7339-6EF7-2AE07215A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65" y="457201"/>
            <a:ext cx="3020560" cy="3588870"/>
          </a:xfrm>
        </p:spPr>
        <p:txBody>
          <a:bodyPr anchor="b">
            <a:normAutofit/>
          </a:bodyPr>
          <a:lstStyle/>
          <a:p>
            <a:pPr algn="r"/>
            <a:r>
              <a:rPr lang="en-US" sz="3100" b="0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Gastrointestinal</a:t>
            </a:r>
            <a:endParaRPr lang="en-US" sz="31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4B3DD-2F4C-3599-89F5-C20305E79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246" y="669363"/>
            <a:ext cx="3142472" cy="5534211"/>
          </a:xfrm>
        </p:spPr>
        <p:txBody>
          <a:bodyPr anchor="ctr">
            <a:normAutofit/>
          </a:bodyPr>
          <a:lstStyle/>
          <a:p>
            <a:r>
              <a:rPr lang="en-US" sz="1400" b="0" i="0" u="none" strike="noStrike">
                <a:effectLst/>
                <a:latin typeface="Arial" panose="020B0604020202020204" pitchFamily="34" charset="0"/>
              </a:rPr>
              <a:t>1)Vague recurrent abdominal pain</a:t>
            </a:r>
          </a:p>
          <a:p>
            <a:r>
              <a:rPr lang="en-US" sz="1400" b="0" i="0" u="none" strike="noStrike">
                <a:effectLst/>
                <a:latin typeface="Arial" panose="020B0604020202020204" pitchFamily="34" charset="0"/>
              </a:rPr>
              <a:t>Nonalcoholic fatty liver disease</a:t>
            </a:r>
          </a:p>
          <a:p>
            <a:endParaRPr lang="en-US" sz="1400">
              <a:latin typeface="Arial" panose="020B0604020202020204" pitchFamily="34" charset="0"/>
            </a:endParaRPr>
          </a:p>
          <a:p>
            <a:r>
              <a:rPr lang="en-US" sz="1400">
                <a:latin typeface="Arial" panose="020B0604020202020204" pitchFamily="34" charset="0"/>
              </a:rPr>
              <a:t>2)</a:t>
            </a:r>
            <a:r>
              <a:rPr lang="en-US" sz="1400" b="0" i="0" u="none" strike="noStrike">
                <a:effectLst/>
                <a:latin typeface="Arial" panose="020B0604020202020204" pitchFamily="34" charset="0"/>
              </a:rPr>
              <a:t> Heartburn, dysphagia, regurgitation, chest or epigastric pain</a:t>
            </a:r>
          </a:p>
          <a:p>
            <a:r>
              <a:rPr lang="en-US" sz="1400" b="0" i="0" u="none" strike="noStrike">
                <a:effectLst/>
                <a:latin typeface="Arial" panose="020B0604020202020204" pitchFamily="34" charset="0"/>
              </a:rPr>
              <a:t>Gastroesophageal reflux</a:t>
            </a:r>
          </a:p>
          <a:p>
            <a:endParaRPr lang="en-US" sz="1400">
              <a:latin typeface="Arial" panose="020B0604020202020204" pitchFamily="34" charset="0"/>
            </a:endParaRPr>
          </a:p>
          <a:p>
            <a:r>
              <a:rPr lang="en-US" sz="1400">
                <a:latin typeface="Arial" panose="020B0604020202020204" pitchFamily="34" charset="0"/>
              </a:rPr>
              <a:t>3)</a:t>
            </a:r>
            <a:r>
              <a:rPr lang="en-US" sz="1400" b="0" i="0" u="none" strike="noStrike">
                <a:effectLst/>
                <a:latin typeface="Arial" panose="020B0604020202020204" pitchFamily="34" charset="0"/>
              </a:rPr>
              <a:t> Abdominal pain or distension, flatulence, encopresis, anorexia, enuresis</a:t>
            </a:r>
          </a:p>
          <a:p>
            <a:r>
              <a:rPr lang="en-US" sz="1400">
                <a:latin typeface="Arial" panose="020B0604020202020204" pitchFamily="34" charset="0"/>
              </a:rPr>
              <a:t>Constipation</a:t>
            </a:r>
          </a:p>
          <a:p>
            <a:endParaRPr lang="en-US" sz="1400">
              <a:latin typeface="Arial" panose="020B0604020202020204" pitchFamily="34" charset="0"/>
            </a:endParaRPr>
          </a:p>
          <a:p>
            <a:r>
              <a:rPr lang="en-US" sz="1400" b="0" i="0" u="none" strike="noStrike">
                <a:effectLst/>
                <a:latin typeface="Arial" panose="020B0604020202020204" pitchFamily="34" charset="0"/>
              </a:rPr>
              <a:t>4)Right upper quadrant or epigastric pain, vomiting, colicky pain</a:t>
            </a:r>
          </a:p>
          <a:p>
            <a:r>
              <a:rPr lang="en-US" sz="1400" b="0" i="0" u="none" strike="noStrike">
                <a:effectLst/>
                <a:latin typeface="Arial" panose="020B0604020202020204" pitchFamily="34" charset="0"/>
              </a:rPr>
              <a:t>Gallbladder disease, gallstones</a:t>
            </a:r>
            <a:endParaRPr lang="en-US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7D6BD-70D6-083F-31DD-5138E0FB3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956"/>
          <a:stretch>
            <a:fillRect/>
          </a:stretch>
        </p:blipFill>
        <p:spPr>
          <a:xfrm>
            <a:off x="8331957" y="3420897"/>
            <a:ext cx="3860043" cy="343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46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695B3-6794-4A25-8E03-D6951E18F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Cardiovascular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B7533B-A07C-B7B9-C6F5-AF19BFF41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6" r="23056"/>
          <a:stretch>
            <a:fillRect/>
          </a:stretch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A243F-8B61-2B99-9AFB-2EF9596AB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66" y="2147357"/>
            <a:ext cx="3810000" cy="4101042"/>
          </a:xfrm>
        </p:spPr>
        <p:txBody>
          <a:bodyPr>
            <a:normAutofit/>
          </a:bodyPr>
          <a:lstStyle/>
          <a:p>
            <a:r>
              <a:rPr lang="en-US" sz="2000" b="0" i="0" u="none" strike="noStrik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haris"/>
              </a:rPr>
              <a:t>Cardiovascular disease risk factors (hypertension, hypertriglyceridemia) are markedly higher in youth with obesity</a:t>
            </a:r>
          </a:p>
          <a:p>
            <a:endParaRPr lang="en-US" sz="2000">
              <a:solidFill>
                <a:schemeClr val="tx1">
                  <a:lumMod val="85000"/>
                  <a:lumOff val="15000"/>
                </a:schemeClr>
              </a:solidFill>
              <a:latin typeface="Charis"/>
            </a:endParaRPr>
          </a:p>
          <a:p>
            <a:r>
              <a:rPr lang="en-US" sz="2000" b="0" i="0" u="none" strike="noStrik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haris"/>
              </a:rPr>
              <a:t>elevated BMI increases the risk that high blood pressure will persist into adulthood.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E6D656-6D92-DE16-5513-EBB58C308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6" r="22162"/>
          <a:stretch>
            <a:fillRect/>
          </a:stretch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87080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73DDF9D-E27C-4E23-A1E8-CA352535F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" y="-10138"/>
            <a:ext cx="121920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E41D42-0094-FE19-5B57-177B96644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6" r="2" b="4873"/>
          <a:stretch>
            <a:fillRect/>
          </a:stretch>
        </p:blipFill>
        <p:spPr>
          <a:xfrm>
            <a:off x="8331957" y="-10138"/>
            <a:ext cx="3860043" cy="345737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DECC1-3910-7842-B534-FF3E6018A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65" y="457201"/>
            <a:ext cx="3020560" cy="3588870"/>
          </a:xfrm>
        </p:spPr>
        <p:txBody>
          <a:bodyPr anchor="b">
            <a:normAutofit/>
          </a:bodyPr>
          <a:lstStyle/>
          <a:p>
            <a:pPr algn="r"/>
            <a:r>
              <a:rPr lang="en-US" sz="4000" b="0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Endocrine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23782-1B00-561A-3C82-11A8CE862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246" y="669363"/>
            <a:ext cx="3142472" cy="5534211"/>
          </a:xfrm>
        </p:spPr>
        <p:txBody>
          <a:bodyPr anchor="ctr">
            <a:normAutofit/>
          </a:bodyPr>
          <a:lstStyle/>
          <a:p>
            <a:r>
              <a:rPr lang="en-US" sz="2000" b="0" i="0" u="none" strike="noStrike">
                <a:effectLst/>
                <a:latin typeface="Arial" panose="020B0604020202020204" pitchFamily="34" charset="0"/>
              </a:rPr>
              <a:t>1)Polyuria, polydipsia</a:t>
            </a:r>
          </a:p>
          <a:p>
            <a:r>
              <a:rPr lang="en-US" sz="2000"/>
              <a:t>Type 2 diabetes mellitus</a:t>
            </a:r>
          </a:p>
          <a:p>
            <a:r>
              <a:rPr lang="en-US" sz="2000"/>
              <a:t>2)</a:t>
            </a:r>
            <a:r>
              <a:rPr lang="en-US" sz="2000" b="0" i="0" u="none" strike="noStrike">
                <a:effectLst/>
                <a:latin typeface="Arial" panose="020B0604020202020204" pitchFamily="34" charset="0"/>
              </a:rPr>
              <a:t> Amenorrhea, oligomenorrhea, or menorrhagia</a:t>
            </a:r>
          </a:p>
          <a:p>
            <a:r>
              <a:rPr lang="en-US" sz="2000" b="0" i="0" u="none" strike="noStrike">
                <a:effectLst/>
                <a:latin typeface="Arial" panose="020B0604020202020204" pitchFamily="34" charset="0"/>
              </a:rPr>
              <a:t>Polycystic ovary syndrome</a:t>
            </a:r>
          </a:p>
          <a:p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5D8E42-B5B6-F23F-DD73-41FC998B9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956"/>
          <a:stretch>
            <a:fillRect/>
          </a:stretch>
        </p:blipFill>
        <p:spPr>
          <a:xfrm>
            <a:off x="8331957" y="3420897"/>
            <a:ext cx="3860043" cy="343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96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3DDF9D-E27C-4E23-A1E8-CA352535F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" y="-10138"/>
            <a:ext cx="121920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E9DAC5-2690-33A8-EB4D-CDEA79370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4" r="14566"/>
          <a:stretch>
            <a:fillRect/>
          </a:stretch>
        </p:blipFill>
        <p:spPr>
          <a:xfrm>
            <a:off x="8331957" y="-10138"/>
            <a:ext cx="3860043" cy="345737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6D08B-9EBE-5281-4FF4-BDCE5DC0C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65" y="457201"/>
            <a:ext cx="3020560" cy="3588870"/>
          </a:xfrm>
        </p:spPr>
        <p:txBody>
          <a:bodyPr anchor="b">
            <a:normAutofit/>
          </a:bodyPr>
          <a:lstStyle/>
          <a:p>
            <a:pPr algn="r"/>
            <a:r>
              <a:rPr lang="en-US" sz="4000" b="0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Orthopedic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92FE0-C279-6474-3298-F6DDE3222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246" y="669363"/>
            <a:ext cx="3142472" cy="5534211"/>
          </a:xfrm>
        </p:spPr>
        <p:txBody>
          <a:bodyPr anchor="ctr">
            <a:normAutofit/>
          </a:bodyPr>
          <a:lstStyle/>
          <a:p>
            <a:r>
              <a:rPr lang="en-US" sz="2000" b="0" i="0" u="none" strike="noStrike">
                <a:effectLst/>
                <a:latin typeface="Arial" panose="020B0604020202020204" pitchFamily="34" charset="0"/>
              </a:rPr>
              <a:t>1)Hip, knee, groin or thigh pain, painful gait</a:t>
            </a:r>
          </a:p>
          <a:p>
            <a:r>
              <a:rPr lang="en-US" sz="2000" b="0" i="0" u="none" strike="noStrike">
                <a:effectLst/>
                <a:latin typeface="Arial" panose="020B0604020202020204" pitchFamily="34" charset="0"/>
              </a:rPr>
              <a:t>Slipped capital femoral epiphysis</a:t>
            </a:r>
          </a:p>
          <a:p>
            <a:endParaRPr lang="en-US" sz="2000">
              <a:latin typeface="Arial" panose="020B0604020202020204" pitchFamily="34" charset="0"/>
            </a:endParaRPr>
          </a:p>
          <a:p>
            <a:r>
              <a:rPr lang="en-US" sz="2000" b="0" i="0" u="none" strike="noStrike">
                <a:effectLst/>
                <a:latin typeface="Arial" panose="020B0604020202020204" pitchFamily="34" charset="0"/>
              </a:rPr>
              <a:t>2) Knee pain</a:t>
            </a:r>
          </a:p>
          <a:p>
            <a:r>
              <a:rPr lang="en-US" sz="2000" b="0" i="0" u="none" strike="noStrike">
                <a:effectLst/>
                <a:latin typeface="Arial" panose="020B0604020202020204" pitchFamily="34" charset="0"/>
              </a:rPr>
              <a:t>Slipped capital femoral epiphysis or Blount disease</a:t>
            </a:r>
          </a:p>
          <a:p>
            <a:endParaRPr lang="en-US" sz="2000" b="0" i="0" u="none" strike="noStrike">
              <a:effectLst/>
              <a:latin typeface="Arial" panose="020B0604020202020204" pitchFamily="34" charset="0"/>
            </a:endParaRPr>
          </a:p>
          <a:p>
            <a:endParaRPr lang="en-US" sz="2000">
              <a:latin typeface="Arial" panose="020B0604020202020204" pitchFamily="34" charset="0"/>
            </a:endParaRPr>
          </a:p>
          <a:p>
            <a:r>
              <a:rPr lang="en-US" sz="2000" b="0" i="0" u="none" strike="noStrike">
                <a:effectLst/>
                <a:latin typeface="Arial" panose="020B0604020202020204" pitchFamily="34" charset="0"/>
              </a:rPr>
              <a:t>3) Foot pain</a:t>
            </a:r>
          </a:p>
          <a:p>
            <a:r>
              <a:rPr lang="en-US" sz="2000" b="0" i="0" u="none" strike="noStrike">
                <a:effectLst/>
                <a:latin typeface="Arial" panose="020B0604020202020204" pitchFamily="34" charset="0"/>
              </a:rPr>
              <a:t>Increase weight bearing,pes</a:t>
            </a:r>
            <a:r>
              <a:rPr lang="en-US" sz="2000">
                <a:latin typeface="Arial" panose="020B0604020202020204" pitchFamily="34" charset="0"/>
              </a:rPr>
              <a:t> planus</a:t>
            </a:r>
            <a:endParaRPr lang="en-US" sz="2000" b="0" i="0" u="none" strike="noStrike">
              <a:effectLst/>
              <a:latin typeface="Arial" panose="020B0604020202020204" pitchFamily="34" charset="0"/>
            </a:endParaRPr>
          </a:p>
          <a:p>
            <a:endParaRPr lang="en-US" sz="2000">
              <a:latin typeface="Arial" panose="020B0604020202020204" pitchFamily="34" charset="0"/>
            </a:endParaRPr>
          </a:p>
          <a:p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56396B-3126-6DFA-E316-A2EB4F53A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956"/>
          <a:stretch>
            <a:fillRect/>
          </a:stretch>
        </p:blipFill>
        <p:spPr>
          <a:xfrm>
            <a:off x="8331957" y="3420897"/>
            <a:ext cx="3860043" cy="343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96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73DDF9D-E27C-4E23-A1E8-CA352535F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" y="-10138"/>
            <a:ext cx="121920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394A92-E3A1-A8B1-A431-5F0E8D8A4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0" r="-1" b="3531"/>
          <a:stretch>
            <a:fillRect/>
          </a:stretch>
        </p:blipFill>
        <p:spPr>
          <a:xfrm>
            <a:off x="8331957" y="-10138"/>
            <a:ext cx="3860043" cy="345737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DFA983-BE4F-CF81-6A79-FCE5ADF88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65" y="457201"/>
            <a:ext cx="3020560" cy="3588870"/>
          </a:xfrm>
        </p:spPr>
        <p:txBody>
          <a:bodyPr anchor="b">
            <a:normAutofit/>
          </a:bodyPr>
          <a:lstStyle/>
          <a:p>
            <a:pPr algn="r"/>
            <a:r>
              <a:rPr lang="en-US" sz="3700" b="0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Genitourinary</a:t>
            </a:r>
            <a:endParaRPr lang="en-US" sz="37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E4D23-E712-B0B5-5845-CFA0224E5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246" y="669363"/>
            <a:ext cx="3142472" cy="5534211"/>
          </a:xfrm>
        </p:spPr>
        <p:txBody>
          <a:bodyPr anchor="ctr">
            <a:normAutofit/>
          </a:bodyPr>
          <a:lstStyle/>
          <a:p>
            <a:r>
              <a:rPr lang="en-US" sz="2000" b="0" i="0" u="none" strike="noStrike">
                <a:effectLst/>
                <a:latin typeface="Arial" panose="020B0604020202020204" pitchFamily="34" charset="0"/>
              </a:rPr>
              <a:t>1)Nocturia, nocturnal enuresis</a:t>
            </a:r>
          </a:p>
          <a:p>
            <a:r>
              <a:rPr lang="en-US" sz="2000" b="0" i="0" u="none" strike="noStrike">
                <a:effectLst/>
                <a:latin typeface="Arial" panose="020B0604020202020204" pitchFamily="34" charset="0"/>
              </a:rPr>
              <a:t>Disordered sleep</a:t>
            </a:r>
          </a:p>
          <a:p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E99E39-7980-14AB-FA26-114177F6C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956"/>
          <a:stretch>
            <a:fillRect/>
          </a:stretch>
        </p:blipFill>
        <p:spPr>
          <a:xfrm>
            <a:off x="8331957" y="3420897"/>
            <a:ext cx="3860043" cy="343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97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Microsoft Office PowerPoint</Application>
  <PresentationFormat>Widescreen</PresentationFormat>
  <Paragraphs>133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Charis</vt:lpstr>
      <vt:lpstr>Neue Haas Grotesk Text Pro</vt:lpstr>
      <vt:lpstr>Office Theme</vt:lpstr>
      <vt:lpstr>Comorbidities of obesity</vt:lpstr>
      <vt:lpstr>PowerPoint Presentation</vt:lpstr>
      <vt:lpstr>PowerPoint Presentation</vt:lpstr>
      <vt:lpstr>Respiratory</vt:lpstr>
      <vt:lpstr>Gastrointestinal</vt:lpstr>
      <vt:lpstr>Cardiovascular </vt:lpstr>
      <vt:lpstr>Endocrine</vt:lpstr>
      <vt:lpstr>Orthopedic</vt:lpstr>
      <vt:lpstr>Genitourinary</vt:lpstr>
      <vt:lpstr>Dermatology</vt:lpstr>
      <vt:lpstr>Sleep problem</vt:lpstr>
      <vt:lpstr>Mental health</vt:lpstr>
      <vt:lpstr>Weight-Related Comorbidity Assessment</vt:lpstr>
      <vt:lpstr>Weight-Related Comorbidity Assessment</vt:lpstr>
      <vt:lpstr>Weight-Related Comorbidity Assessment</vt:lpstr>
      <vt:lpstr>Weight-Related Comorbidity Assessment</vt:lpstr>
      <vt:lpstr>Weight-Related Comorbidity Assessment</vt:lpstr>
      <vt:lpstr>PowerPoint Presentation</vt:lpstr>
      <vt:lpstr>PowerPoint Presentation</vt:lpstr>
      <vt:lpstr>PowerPoint Presentation</vt:lpstr>
      <vt:lpstr>PowerPoint Presentation</vt:lpstr>
      <vt:lpstr>Laboratory evaluation</vt:lpstr>
      <vt:lpstr>PowerPoint Presentation</vt:lpstr>
      <vt:lpstr>Lipid evaluation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Comorbidities of obesity</dc:title>
  <dc:creator>Ayeh Yaraghi</dc:creator>
  <cp:lastModifiedBy>mahdi dorri</cp:lastModifiedBy>
  <cp:revision>6</cp:revision>
  <dcterms:created xsi:type="dcterms:W3CDTF">2025-06-10T13:49:20Z</dcterms:created>
  <dcterms:modified xsi:type="dcterms:W3CDTF">2025-06-12T07:08:22Z</dcterms:modified>
</cp:coreProperties>
</file>