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57" r:id="rId3"/>
    <p:sldId id="258" r:id="rId4"/>
    <p:sldId id="274" r:id="rId5"/>
    <p:sldId id="275" r:id="rId6"/>
    <p:sldId id="276" r:id="rId7"/>
    <p:sldId id="259" r:id="rId8"/>
    <p:sldId id="262" r:id="rId9"/>
    <p:sldId id="263" r:id="rId10"/>
    <p:sldId id="260" r:id="rId11"/>
    <p:sldId id="264" r:id="rId12"/>
    <p:sldId id="265" r:id="rId13"/>
    <p:sldId id="261" r:id="rId14"/>
    <p:sldId id="266" r:id="rId15"/>
    <p:sldId id="267" r:id="rId16"/>
    <p:sldId id="268" r:id="rId17"/>
    <p:sldId id="269" r:id="rId18"/>
    <p:sldId id="270" r:id="rId19"/>
    <p:sldId id="271" r:id="rId20"/>
    <p:sldId id="272" r:id="rId21"/>
    <p:sldId id="273"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00" autoAdjust="0"/>
  </p:normalViewPr>
  <p:slideViewPr>
    <p:cSldViewPr snapToGrid="0">
      <p:cViewPr varScale="1">
        <p:scale>
          <a:sx n="68" d="100"/>
          <a:sy n="68" d="100"/>
        </p:scale>
        <p:origin x="10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E9C239E-666C-45C8-BB00-553FC5F7D30F}" type="datetimeFigureOut">
              <a:rPr lang="fa-IR" smtClean="0"/>
              <a:t>16/12/1446</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4EF9D09-88D1-434B-8980-419FB887E825}" type="slidenum">
              <a:rPr lang="fa-IR" smtClean="0"/>
              <a:t>‹#›</a:t>
            </a:fld>
            <a:endParaRPr lang="fa-IR"/>
          </a:p>
        </p:txBody>
      </p:sp>
    </p:spTree>
    <p:extLst>
      <p:ext uri="{BB962C8B-B14F-4D97-AF65-F5344CB8AC3E}">
        <p14:creationId xmlns:p14="http://schemas.microsoft.com/office/powerpoint/2010/main" val="151280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140BFA-4F84-4AD1-8EA0-E8D11072E468}"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421300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5462D2-94D7-4E6D-97DB-3672ADA804C8}"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383477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3DADA0-F277-4D0A-8648-39CA75D889F3}"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230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5A92AD-1E19-495D-8E6E-4B1F2DE7B5D8}"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571554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2185B-E23A-4670-AAD6-44219731BBCF}"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3442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38983-DD3E-4A85-9D03-67ABE205E777}"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18199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2E18E-E2A5-406C-A532-A43ECEFF0216}"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401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E47B3-B48C-4E6A-9C8A-3B313C967EB8}"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95814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C3650-7F0B-4F96-AB97-C34E6BB6D424}"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138124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1323E-A697-49D3-89E5-72E1956CB16E}" type="datetime1">
              <a:rPr lang="en-US" smtClean="0"/>
              <a:t>6/12/2025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3423299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3745B-41BF-45D0-B3A8-9386157E447C}" type="datetime1">
              <a:rPr lang="en-US" smtClean="0"/>
              <a:t>6/12/2025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74792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CC8796-FE92-48D1-8C5D-1EED86B42603}" type="datetime1">
              <a:rPr lang="en-US" smtClean="0"/>
              <a:t>6/12/2025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85921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FB08A5-11A9-4D9C-A79F-8CE960BBF062}" type="datetime1">
              <a:rPr lang="en-US" smtClean="0"/>
              <a:t>6/12/2025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403447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221F8-1C40-4F88-BFAC-B331DF459EF2}" type="datetime1">
              <a:rPr lang="en-US" smtClean="0"/>
              <a:t>6/12/2025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289898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4F81F-CFC4-4499-9B8D-5F98718DBA73}" type="datetime1">
              <a:rPr lang="en-US" smtClean="0"/>
              <a:t>6/12/2025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427662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2E6626-A6A5-47B7-A1FD-985C8F968733}" type="datetime1">
              <a:rPr lang="en-US" smtClean="0"/>
              <a:t>6/12/2025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A5464E-50F3-4799-9739-8246C5445B86}" type="slidenum">
              <a:rPr lang="fa-IR" smtClean="0"/>
              <a:t>‹#›</a:t>
            </a:fld>
            <a:endParaRPr lang="fa-IR"/>
          </a:p>
        </p:txBody>
      </p:sp>
    </p:spTree>
    <p:extLst>
      <p:ext uri="{BB962C8B-B14F-4D97-AF65-F5344CB8AC3E}">
        <p14:creationId xmlns:p14="http://schemas.microsoft.com/office/powerpoint/2010/main" val="90037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328452-D477-4E43-B82C-8687524B38B4}" type="datetime1">
              <a:rPr lang="en-US" smtClean="0"/>
              <a:t>6/12/2025</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A5464E-50F3-4799-9739-8246C5445B86}" type="slidenum">
              <a:rPr lang="fa-IR" smtClean="0"/>
              <a:t>‹#›</a:t>
            </a:fld>
            <a:endParaRPr lang="fa-IR"/>
          </a:p>
        </p:txBody>
      </p:sp>
    </p:spTree>
    <p:extLst>
      <p:ext uri="{BB962C8B-B14F-4D97-AF65-F5344CB8AC3E}">
        <p14:creationId xmlns:p14="http://schemas.microsoft.com/office/powerpoint/2010/main" val="1492428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1D204-68BB-C644-1783-E04E22387E7A}"/>
              </a:ext>
            </a:extLst>
          </p:cNvPr>
          <p:cNvSpPr>
            <a:spLocks noGrp="1"/>
          </p:cNvSpPr>
          <p:nvPr>
            <p:ph type="ctrTitle"/>
          </p:nvPr>
        </p:nvSpPr>
        <p:spPr>
          <a:xfrm>
            <a:off x="1462292" y="1492611"/>
            <a:ext cx="8063175" cy="2387600"/>
          </a:xfrm>
        </p:spPr>
        <p:txBody>
          <a:bodyPr>
            <a:normAutofit/>
          </a:bodyPr>
          <a:lstStyle/>
          <a:p>
            <a:pPr algn="ctr"/>
            <a:r>
              <a:rPr lang="fa-IR" dirty="0">
                <a:cs typeface="B Koodak" panose="00000700000000000000" pitchFamily="2" charset="-78"/>
              </a:rPr>
              <a:t>چاقی کودکان</a:t>
            </a:r>
            <a:br>
              <a:rPr lang="fa-IR" dirty="0">
                <a:cs typeface="B Koodak" panose="00000700000000000000" pitchFamily="2" charset="-78"/>
              </a:rPr>
            </a:br>
            <a:r>
              <a:rPr lang="fa-IR" sz="4400" dirty="0">
                <a:cs typeface="B Koodak" panose="00000700000000000000" pitchFamily="2" charset="-78"/>
              </a:rPr>
              <a:t>شاخص های تشخیص- استراتژی های پیشگیرانه</a:t>
            </a:r>
            <a:endParaRPr lang="fa-IR" dirty="0">
              <a:cs typeface="B Koodak" panose="00000700000000000000" pitchFamily="2" charset="-78"/>
            </a:endParaRPr>
          </a:p>
        </p:txBody>
      </p:sp>
      <p:sp>
        <p:nvSpPr>
          <p:cNvPr id="3" name="Subtitle 2">
            <a:extLst>
              <a:ext uri="{FF2B5EF4-FFF2-40B4-BE49-F238E27FC236}">
                <a16:creationId xmlns:a16="http://schemas.microsoft.com/office/drawing/2014/main" id="{E1A92F98-A6FA-2311-0201-09D9951BC609}"/>
              </a:ext>
            </a:extLst>
          </p:cNvPr>
          <p:cNvSpPr>
            <a:spLocks noGrp="1"/>
          </p:cNvSpPr>
          <p:nvPr>
            <p:ph type="subTitle" idx="1"/>
          </p:nvPr>
        </p:nvSpPr>
        <p:spPr>
          <a:xfrm>
            <a:off x="1507067" y="4050833"/>
            <a:ext cx="7766936" cy="1609471"/>
          </a:xfrm>
        </p:spPr>
        <p:txBody>
          <a:bodyPr>
            <a:normAutofit fontScale="92500" lnSpcReduction="20000"/>
          </a:bodyPr>
          <a:lstStyle/>
          <a:p>
            <a:pPr algn="ctr"/>
            <a:r>
              <a:rPr lang="fa-IR" sz="3200" dirty="0">
                <a:cs typeface="B Koodak" panose="00000700000000000000" pitchFamily="2" charset="-78"/>
              </a:rPr>
              <a:t>دکتر ناصر کلانتری</a:t>
            </a:r>
          </a:p>
          <a:p>
            <a:pPr algn="ctr"/>
            <a:r>
              <a:rPr lang="fa-IR" sz="1900" dirty="0">
                <a:cs typeface="B Koodak" panose="00000700000000000000" pitchFamily="2" charset="-78"/>
              </a:rPr>
              <a:t>متخصص سلامت کودکان</a:t>
            </a:r>
          </a:p>
          <a:p>
            <a:pPr algn="ctr"/>
            <a:r>
              <a:rPr lang="fa-IR" sz="1900" dirty="0">
                <a:cs typeface="B Koodak" panose="00000700000000000000" pitchFamily="2" charset="-78"/>
              </a:rPr>
              <a:t>استاد دانشگاه</a:t>
            </a:r>
          </a:p>
          <a:p>
            <a:pPr algn="ctr"/>
            <a:r>
              <a:rPr lang="fa-IR" sz="1900" dirty="0">
                <a:cs typeface="B Koodak" panose="00000700000000000000" pitchFamily="2" charset="-78"/>
              </a:rPr>
              <a:t>دانشگاه علوم پزشکی و خدمات بهداشتی-درمانی شهید بهشتی</a:t>
            </a:r>
          </a:p>
        </p:txBody>
      </p:sp>
      <p:pic>
        <p:nvPicPr>
          <p:cNvPr id="4" name="Picture 3">
            <a:extLst>
              <a:ext uri="{FF2B5EF4-FFF2-40B4-BE49-F238E27FC236}">
                <a16:creationId xmlns:a16="http://schemas.microsoft.com/office/drawing/2014/main" id="{94379D24-B3A1-A74D-1D78-C26B0BAFD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961" y="32900"/>
            <a:ext cx="2328073" cy="2086852"/>
          </a:xfrm>
          <a:prstGeom prst="rect">
            <a:avLst/>
          </a:prstGeom>
        </p:spPr>
      </p:pic>
      <p:pic>
        <p:nvPicPr>
          <p:cNvPr id="5" name="Picture 4">
            <a:extLst>
              <a:ext uri="{FF2B5EF4-FFF2-40B4-BE49-F238E27FC236}">
                <a16:creationId xmlns:a16="http://schemas.microsoft.com/office/drawing/2014/main" id="{186C1012-38EF-A863-40A3-8F20268D0435}"/>
              </a:ext>
            </a:extLst>
          </p:cNvPr>
          <p:cNvPicPr>
            <a:picLocks noChangeAspect="1"/>
          </p:cNvPicPr>
          <p:nvPr/>
        </p:nvPicPr>
        <p:blipFill>
          <a:blip r:embed="rId3"/>
          <a:stretch>
            <a:fillRect/>
          </a:stretch>
        </p:blipFill>
        <p:spPr>
          <a:xfrm>
            <a:off x="7511544" y="192121"/>
            <a:ext cx="1626846" cy="1671569"/>
          </a:xfrm>
          <a:prstGeom prst="rect">
            <a:avLst/>
          </a:prstGeom>
        </p:spPr>
      </p:pic>
    </p:spTree>
    <p:extLst>
      <p:ext uri="{BB962C8B-B14F-4D97-AF65-F5344CB8AC3E}">
        <p14:creationId xmlns:p14="http://schemas.microsoft.com/office/powerpoint/2010/main" val="4202723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32455" y="2403977"/>
            <a:ext cx="8596668" cy="3567843"/>
          </a:xfrm>
        </p:spPr>
        <p:txBody>
          <a:bodyPr>
            <a:normAutofit/>
          </a:bodyPr>
          <a:lstStyle/>
          <a:p>
            <a:pPr marL="0" indent="0" algn="l" rtl="0">
              <a:lnSpc>
                <a:spcPts val="1500"/>
              </a:lnSpc>
              <a:spcAft>
                <a:spcPts val="800"/>
              </a:spcAft>
              <a:buNone/>
            </a:pPr>
            <a:r>
              <a:rPr lang="en-US" sz="24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Children aged between 5–19 years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latin typeface="Arial" panose="020B0604020202020204" pitchFamily="34" charset="0"/>
                <a:ea typeface="Times New Roman" panose="02020603050405020304" pitchFamily="18" charset="0"/>
                <a:cs typeface="Arial" panose="020B0604020202020204" pitchFamily="34" charset="0"/>
              </a:rPr>
              <a:t>overweight is BMI-for-age greater than 1 standard deviation above the WHO Growth Reference median; and</a:t>
            </a:r>
            <a:endParaRPr lang="en-US" sz="2400" dirty="0">
              <a:latin typeface="Calibri" panose="020F0502020204030204" pitchFamily="34" charset="0"/>
              <a:ea typeface="Calibri" panose="020F0502020204030204" pitchFamily="34" charset="0"/>
              <a:cs typeface="Arial" panose="020B0604020202020204" pitchFamily="34" charset="0"/>
            </a:endParaRPr>
          </a:p>
          <a:p>
            <a:pPr algn="l" rtl="0"/>
            <a:r>
              <a:rPr lang="en-US" sz="2400" dirty="0">
                <a:solidFill>
                  <a:srgbClr val="3C4245"/>
                </a:solidFill>
                <a:effectLst/>
                <a:latin typeface="Arial" panose="020B0604020202020204" pitchFamily="34" charset="0"/>
                <a:ea typeface="Times New Roman" panose="02020603050405020304" pitchFamily="18" charset="0"/>
              </a:rPr>
              <a:t>obesity is </a:t>
            </a:r>
            <a:r>
              <a:rPr lang="en-US" sz="2400" dirty="0">
                <a:solidFill>
                  <a:srgbClr val="3C4245"/>
                </a:solidFill>
                <a:latin typeface="Arial" panose="020B0604020202020204" pitchFamily="34" charset="0"/>
                <a:ea typeface="Times New Roman" panose="02020603050405020304" pitchFamily="18" charset="0"/>
                <a:cs typeface="Arial" panose="020B0604020202020204" pitchFamily="34" charset="0"/>
              </a:rPr>
              <a:t>BMI-for-age </a:t>
            </a:r>
            <a:r>
              <a:rPr lang="en-US" sz="2400" dirty="0">
                <a:solidFill>
                  <a:srgbClr val="3C4245"/>
                </a:solidFill>
                <a:effectLst/>
                <a:latin typeface="Arial" panose="020B0604020202020204" pitchFamily="34" charset="0"/>
                <a:ea typeface="Times New Roman" panose="02020603050405020304" pitchFamily="18" charset="0"/>
              </a:rPr>
              <a:t>greater than 2 standard deviations above the WHO Growth Reference median</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6803C591-CFF8-7940-8612-C31459570521}"/>
              </a:ext>
            </a:extLst>
          </p:cNvPr>
          <p:cNvSpPr>
            <a:spLocks noGrp="1"/>
          </p:cNvSpPr>
          <p:nvPr>
            <p:ph type="dt" sz="half" idx="10"/>
          </p:nvPr>
        </p:nvSpPr>
        <p:spPr/>
        <p:txBody>
          <a:bodyPr/>
          <a:lstStyle/>
          <a:p>
            <a:fld id="{083D0BF9-BE11-4A5A-B13A-91EE1A0C0AE5}" type="datetime1">
              <a:rPr lang="en-US" smtClean="0"/>
              <a:t>6/12/2025</a:t>
            </a:fld>
            <a:endParaRPr lang="fa-IR"/>
          </a:p>
        </p:txBody>
      </p:sp>
      <p:sp>
        <p:nvSpPr>
          <p:cNvPr id="6" name="Slide Number Placeholder 5">
            <a:extLst>
              <a:ext uri="{FF2B5EF4-FFF2-40B4-BE49-F238E27FC236}">
                <a16:creationId xmlns:a16="http://schemas.microsoft.com/office/drawing/2014/main" id="{24148BB9-DD6B-DA44-FBE7-E1AEE86FCEF8}"/>
              </a:ext>
            </a:extLst>
          </p:cNvPr>
          <p:cNvSpPr>
            <a:spLocks noGrp="1"/>
          </p:cNvSpPr>
          <p:nvPr>
            <p:ph type="sldNum" sz="quarter" idx="12"/>
          </p:nvPr>
        </p:nvSpPr>
        <p:spPr/>
        <p:txBody>
          <a:bodyPr/>
          <a:lstStyle/>
          <a:p>
            <a:fld id="{02A5464E-50F3-4799-9739-8246C5445B86}" type="slidenum">
              <a:rPr lang="fa-IR" smtClean="0"/>
              <a:t>10</a:t>
            </a:fld>
            <a:endParaRPr lang="fa-IR"/>
          </a:p>
        </p:txBody>
      </p:sp>
    </p:spTree>
    <p:extLst>
      <p:ext uri="{BB962C8B-B14F-4D97-AF65-F5344CB8AC3E}">
        <p14:creationId xmlns:p14="http://schemas.microsoft.com/office/powerpoint/2010/main" val="42477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graphicFrame>
        <p:nvGraphicFramePr>
          <p:cNvPr id="4" name="Content Placeholder 3">
            <a:extLst>
              <a:ext uri="{FF2B5EF4-FFF2-40B4-BE49-F238E27FC236}">
                <a16:creationId xmlns:a16="http://schemas.microsoft.com/office/drawing/2014/main" id="{598180E4-16D7-AF95-3432-AB6745FA3C36}"/>
              </a:ext>
            </a:extLst>
          </p:cNvPr>
          <p:cNvGraphicFramePr>
            <a:graphicFrameLocks noGrp="1" noChangeAspect="1"/>
          </p:cNvGraphicFramePr>
          <p:nvPr>
            <p:ph idx="1"/>
            <p:extLst>
              <p:ext uri="{D42A27DB-BD31-4B8C-83A1-F6EECF244321}">
                <p14:modId xmlns:p14="http://schemas.microsoft.com/office/powerpoint/2010/main" val="3054874233"/>
              </p:ext>
            </p:extLst>
          </p:nvPr>
        </p:nvGraphicFramePr>
        <p:xfrm>
          <a:off x="1593189" y="1745306"/>
          <a:ext cx="7298370" cy="4790130"/>
        </p:xfrm>
        <a:graphic>
          <a:graphicData uri="http://schemas.openxmlformats.org/presentationml/2006/ole">
            <mc:AlternateContent xmlns:mc="http://schemas.openxmlformats.org/markup-compatibility/2006">
              <mc:Choice xmlns:v="urn:schemas-microsoft-com:vml" Requires="v">
                <p:oleObj name="Acrobat Document" r:id="rId4" imgW="3017393" imgH="2331477" progId="Acrobat.Document.DC">
                  <p:embed/>
                </p:oleObj>
              </mc:Choice>
              <mc:Fallback>
                <p:oleObj name="Acrobat Document" r:id="rId4" imgW="3017393" imgH="2331477" progId="Acrobat.Document.DC">
                  <p:embed/>
                  <p:pic>
                    <p:nvPicPr>
                      <p:cNvPr id="0" name=""/>
                      <p:cNvPicPr/>
                      <p:nvPr/>
                    </p:nvPicPr>
                    <p:blipFill>
                      <a:blip r:embed="rId5"/>
                      <a:stretch>
                        <a:fillRect/>
                      </a:stretch>
                    </p:blipFill>
                    <p:spPr>
                      <a:xfrm>
                        <a:off x="1593189" y="1745306"/>
                        <a:ext cx="7298370" cy="4790130"/>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552EE01E-9E71-440C-FDDA-D64FED99C582}"/>
              </a:ext>
            </a:extLst>
          </p:cNvPr>
          <p:cNvSpPr>
            <a:spLocks noGrp="1"/>
          </p:cNvSpPr>
          <p:nvPr>
            <p:ph type="dt" sz="half" idx="10"/>
          </p:nvPr>
        </p:nvSpPr>
        <p:spPr/>
        <p:txBody>
          <a:bodyPr/>
          <a:lstStyle/>
          <a:p>
            <a:fld id="{C39E0B03-9D8D-4016-ACA4-826E2E84FDBD}" type="datetime1">
              <a:rPr lang="en-US" smtClean="0"/>
              <a:t>6/12/2025</a:t>
            </a:fld>
            <a:endParaRPr lang="fa-IR"/>
          </a:p>
        </p:txBody>
      </p:sp>
      <p:sp>
        <p:nvSpPr>
          <p:cNvPr id="6" name="Slide Number Placeholder 5">
            <a:extLst>
              <a:ext uri="{FF2B5EF4-FFF2-40B4-BE49-F238E27FC236}">
                <a16:creationId xmlns:a16="http://schemas.microsoft.com/office/drawing/2014/main" id="{C81EB141-4DB1-BBB2-D9D4-D75A2CBCC44C}"/>
              </a:ext>
            </a:extLst>
          </p:cNvPr>
          <p:cNvSpPr>
            <a:spLocks noGrp="1"/>
          </p:cNvSpPr>
          <p:nvPr>
            <p:ph type="sldNum" sz="quarter" idx="12"/>
          </p:nvPr>
        </p:nvSpPr>
        <p:spPr/>
        <p:txBody>
          <a:bodyPr/>
          <a:lstStyle/>
          <a:p>
            <a:fld id="{02A5464E-50F3-4799-9739-8246C5445B86}" type="slidenum">
              <a:rPr lang="fa-IR" smtClean="0"/>
              <a:t>11</a:t>
            </a:fld>
            <a:endParaRPr lang="fa-IR"/>
          </a:p>
        </p:txBody>
      </p:sp>
    </p:spTree>
    <p:extLst>
      <p:ext uri="{BB962C8B-B14F-4D97-AF65-F5344CB8AC3E}">
        <p14:creationId xmlns:p14="http://schemas.microsoft.com/office/powerpoint/2010/main" val="260193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graphicFrame>
        <p:nvGraphicFramePr>
          <p:cNvPr id="8" name="Content Placeholder 7">
            <a:extLst>
              <a:ext uri="{FF2B5EF4-FFF2-40B4-BE49-F238E27FC236}">
                <a16:creationId xmlns:a16="http://schemas.microsoft.com/office/drawing/2014/main" id="{699373DC-682E-C246-B12E-09148747DECC}"/>
              </a:ext>
            </a:extLst>
          </p:cNvPr>
          <p:cNvGraphicFramePr>
            <a:graphicFrameLocks noGrp="1" noChangeAspect="1"/>
          </p:cNvGraphicFramePr>
          <p:nvPr>
            <p:ph idx="1"/>
            <p:extLst>
              <p:ext uri="{D42A27DB-BD31-4B8C-83A1-F6EECF244321}">
                <p14:modId xmlns:p14="http://schemas.microsoft.com/office/powerpoint/2010/main" val="3187500097"/>
              </p:ext>
            </p:extLst>
          </p:nvPr>
        </p:nvGraphicFramePr>
        <p:xfrm>
          <a:off x="1065865" y="1807592"/>
          <a:ext cx="7735936" cy="4800771"/>
        </p:xfrm>
        <a:graphic>
          <a:graphicData uri="http://schemas.openxmlformats.org/presentationml/2006/ole">
            <mc:AlternateContent xmlns:mc="http://schemas.openxmlformats.org/markup-compatibility/2006">
              <mc:Choice xmlns:v="urn:schemas-microsoft-com:vml" Requires="v">
                <p:oleObj name="Acrobat Document" r:id="rId4" imgW="3017393" imgH="2331477" progId="Acrobat.Document.DC">
                  <p:embed/>
                </p:oleObj>
              </mc:Choice>
              <mc:Fallback>
                <p:oleObj name="Acrobat Document" r:id="rId4" imgW="3017393" imgH="2331477" progId="Acrobat.Document.DC">
                  <p:embed/>
                  <p:pic>
                    <p:nvPicPr>
                      <p:cNvPr id="0" name=""/>
                      <p:cNvPicPr/>
                      <p:nvPr/>
                    </p:nvPicPr>
                    <p:blipFill>
                      <a:blip r:embed="rId5"/>
                      <a:stretch>
                        <a:fillRect/>
                      </a:stretch>
                    </p:blipFill>
                    <p:spPr>
                      <a:xfrm>
                        <a:off x="1065865" y="1807592"/>
                        <a:ext cx="7735936" cy="4800771"/>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B5D18E42-57A1-3A00-A828-FEFD85E360EF}"/>
              </a:ext>
            </a:extLst>
          </p:cNvPr>
          <p:cNvSpPr>
            <a:spLocks noGrp="1"/>
          </p:cNvSpPr>
          <p:nvPr>
            <p:ph type="dt" sz="half" idx="10"/>
          </p:nvPr>
        </p:nvSpPr>
        <p:spPr/>
        <p:txBody>
          <a:bodyPr/>
          <a:lstStyle/>
          <a:p>
            <a:fld id="{2A88EDAA-106E-4D24-8B73-AF986945F8EE}" type="datetime1">
              <a:rPr lang="en-US" smtClean="0"/>
              <a:t>6/12/2025</a:t>
            </a:fld>
            <a:endParaRPr lang="fa-IR"/>
          </a:p>
        </p:txBody>
      </p:sp>
      <p:sp>
        <p:nvSpPr>
          <p:cNvPr id="4" name="Slide Number Placeholder 3">
            <a:extLst>
              <a:ext uri="{FF2B5EF4-FFF2-40B4-BE49-F238E27FC236}">
                <a16:creationId xmlns:a16="http://schemas.microsoft.com/office/drawing/2014/main" id="{25B6F0ED-2ACB-E372-E656-FB07DC46233C}"/>
              </a:ext>
            </a:extLst>
          </p:cNvPr>
          <p:cNvSpPr>
            <a:spLocks noGrp="1"/>
          </p:cNvSpPr>
          <p:nvPr>
            <p:ph type="sldNum" sz="quarter" idx="12"/>
          </p:nvPr>
        </p:nvSpPr>
        <p:spPr/>
        <p:txBody>
          <a:bodyPr/>
          <a:lstStyle/>
          <a:p>
            <a:fld id="{02A5464E-50F3-4799-9739-8246C5445B86}" type="slidenum">
              <a:rPr lang="fa-IR" smtClean="0"/>
              <a:t>12</a:t>
            </a:fld>
            <a:endParaRPr lang="fa-IR"/>
          </a:p>
        </p:txBody>
      </p:sp>
    </p:spTree>
    <p:extLst>
      <p:ext uri="{BB962C8B-B14F-4D97-AF65-F5344CB8AC3E}">
        <p14:creationId xmlns:p14="http://schemas.microsoft.com/office/powerpoint/2010/main" val="162311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Causes of overweight</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and obesity</a:t>
            </a:r>
            <a:br>
              <a:rPr lang="en-US" sz="3200" dirty="0">
                <a:latin typeface="Calibri" panose="020F0502020204030204" pitchFamily="34" charset="0"/>
                <a:ea typeface="Calibri" panose="020F0502020204030204" pitchFamily="34" charset="0"/>
                <a:cs typeface="Arial" panose="020B0604020202020204" pitchFamily="34" charset="0"/>
              </a:rPr>
            </a:br>
            <a:endParaRPr lang="fa-IR" sz="3200"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876654"/>
            <a:ext cx="8596668" cy="4371746"/>
          </a:xfrm>
        </p:spPr>
        <p:txBody>
          <a:bodyPr>
            <a:normAutofit/>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Overweight and obesity result from an imbalance of energy intake (diet) and energy expenditure (physical activity)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most cases obesity is a multifactorial disease due to:</a:t>
            </a:r>
          </a:p>
          <a:p>
            <a:pPr lvl="1" algn="l" rtl="0">
              <a:lnSpc>
                <a:spcPct val="107000"/>
              </a:lnSpc>
              <a:spcAft>
                <a:spcPts val="800"/>
              </a:spcAft>
            </a:pP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Obesogenic environments, </a:t>
            </a:r>
          </a:p>
          <a:p>
            <a:pPr lvl="1" algn="l" rtl="0">
              <a:lnSpc>
                <a:spcPct val="107000"/>
              </a:lnSpc>
              <a:spcAft>
                <a:spcPts val="800"/>
              </a:spcAft>
            </a:pP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Psycho-social factors,    and </a:t>
            </a:r>
          </a:p>
          <a:p>
            <a:pPr lvl="1" algn="l" rtl="0">
              <a:lnSpc>
                <a:spcPct val="107000"/>
              </a:lnSpc>
              <a:spcAft>
                <a:spcPts val="800"/>
              </a:spcAft>
            </a:pP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Genetic variants </a:t>
            </a:r>
          </a:p>
          <a:p>
            <a:pPr lvl="1" algn="l" rtl="0">
              <a:lnSpc>
                <a:spcPct val="107000"/>
              </a:lnSpc>
              <a:spcAft>
                <a:spcPts val="800"/>
              </a:spcAft>
            </a:pP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a subgroup of patients, single major etiological factors can be identified (medications, diseases, immobilization, iatrogenic procedures, monogenic disease/genetic syndrome)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0727A7F9-CBA2-D329-824D-A6BE4B8B7006}"/>
              </a:ext>
            </a:extLst>
          </p:cNvPr>
          <p:cNvSpPr>
            <a:spLocks noGrp="1"/>
          </p:cNvSpPr>
          <p:nvPr>
            <p:ph type="dt" sz="half" idx="10"/>
          </p:nvPr>
        </p:nvSpPr>
        <p:spPr/>
        <p:txBody>
          <a:bodyPr/>
          <a:lstStyle/>
          <a:p>
            <a:fld id="{9EFC1F3B-1D64-4815-89F1-E76483DFFC40}" type="datetime1">
              <a:rPr lang="en-US" smtClean="0"/>
              <a:t>6/12/2025</a:t>
            </a:fld>
            <a:endParaRPr lang="fa-IR"/>
          </a:p>
        </p:txBody>
      </p:sp>
      <p:sp>
        <p:nvSpPr>
          <p:cNvPr id="6" name="Slide Number Placeholder 5">
            <a:extLst>
              <a:ext uri="{FF2B5EF4-FFF2-40B4-BE49-F238E27FC236}">
                <a16:creationId xmlns:a16="http://schemas.microsoft.com/office/drawing/2014/main" id="{6A030817-A836-2ECE-CDB4-C2BBBAA1ED2C}"/>
              </a:ext>
            </a:extLst>
          </p:cNvPr>
          <p:cNvSpPr>
            <a:spLocks noGrp="1"/>
          </p:cNvSpPr>
          <p:nvPr>
            <p:ph type="sldNum" sz="quarter" idx="12"/>
          </p:nvPr>
        </p:nvSpPr>
        <p:spPr/>
        <p:txBody>
          <a:bodyPr/>
          <a:lstStyle/>
          <a:p>
            <a:fld id="{02A5464E-50F3-4799-9739-8246C5445B86}" type="slidenum">
              <a:rPr lang="fa-IR" smtClean="0"/>
              <a:t>13</a:t>
            </a:fld>
            <a:endParaRPr lang="fa-IR"/>
          </a:p>
        </p:txBody>
      </p:sp>
    </p:spTree>
    <p:extLst>
      <p:ext uri="{BB962C8B-B14F-4D97-AF65-F5344CB8AC3E}">
        <p14:creationId xmlns:p14="http://schemas.microsoft.com/office/powerpoint/2010/main" val="341770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Causes of overweight</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and obesity</a:t>
            </a:r>
            <a:br>
              <a:rPr lang="en-US" sz="3200" dirty="0">
                <a:latin typeface="Calibri" panose="020F0502020204030204" pitchFamily="34" charset="0"/>
                <a:ea typeface="Calibri" panose="020F0502020204030204" pitchFamily="34" charset="0"/>
                <a:cs typeface="Arial" panose="020B0604020202020204" pitchFamily="34" charset="0"/>
              </a:rPr>
            </a:br>
            <a:endParaRPr lang="fa-IR" sz="3200"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876654"/>
            <a:ext cx="8786426" cy="4371746"/>
          </a:xfrm>
        </p:spPr>
        <p:txBody>
          <a:bodyPr>
            <a:normAutofit fontScale="925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The obesogenic environment exacerbating the likelihood of obesity in individuals, populations and in different settings is related to:</a:t>
            </a:r>
          </a:p>
          <a:p>
            <a:pPr lvl="1" algn="l" rtl="0">
              <a:lnSpc>
                <a:spcPct val="107000"/>
              </a:lnSpc>
              <a:spcAft>
                <a:spcPts val="800"/>
              </a:spcAft>
            </a:pPr>
            <a:r>
              <a:rPr lang="en-US" sz="2000" dirty="0">
                <a:solidFill>
                  <a:srgbClr val="3C4245"/>
                </a:solidFill>
                <a:latin typeface="Arial" panose="020B0604020202020204" pitchFamily="34" charset="0"/>
                <a:ea typeface="Times New Roman" panose="02020603050405020304" pitchFamily="18" charset="0"/>
                <a:cs typeface="Arial" panose="020B0604020202020204" pitchFamily="34" charset="0"/>
              </a:rPr>
              <a:t>S</a:t>
            </a: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tructural factors limiting the availability of healthy sustainable food at locally affordable prices, </a:t>
            </a:r>
          </a:p>
          <a:p>
            <a:pPr lvl="1" algn="l" rtl="0">
              <a:lnSpc>
                <a:spcPct val="107000"/>
              </a:lnSpc>
              <a:spcAft>
                <a:spcPts val="800"/>
              </a:spcAft>
            </a:pP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lack of safe and easy physical mobility into the daily life of all people, and </a:t>
            </a:r>
          </a:p>
          <a:p>
            <a:pPr lvl="1" algn="l" rtl="0">
              <a:lnSpc>
                <a:spcPct val="107000"/>
              </a:lnSpc>
              <a:spcAft>
                <a:spcPts val="800"/>
              </a:spcAft>
            </a:pPr>
            <a:r>
              <a:rPr lang="en-US" sz="2000" dirty="0">
                <a:solidFill>
                  <a:srgbClr val="3C4245"/>
                </a:solidFill>
                <a:latin typeface="Arial" panose="020B0604020202020204" pitchFamily="34" charset="0"/>
                <a:ea typeface="Times New Roman" panose="02020603050405020304" pitchFamily="18" charset="0"/>
                <a:cs typeface="Arial" panose="020B0604020202020204" pitchFamily="34" charset="0"/>
              </a:rPr>
              <a:t>A</a:t>
            </a:r>
            <a:r>
              <a:rPr lang="en-US" sz="20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bsence of adequate legal and regulatory environment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rtl="0"/>
            <a:r>
              <a:rPr lang="en-US" sz="2400" dirty="0">
                <a:solidFill>
                  <a:srgbClr val="3C4245"/>
                </a:solidFill>
                <a:effectLst/>
                <a:latin typeface="Arial" panose="020B0604020202020204" pitchFamily="34" charset="0"/>
                <a:ea typeface="Times New Roman" panose="02020603050405020304" pitchFamily="18" charset="0"/>
              </a:rPr>
              <a:t>At the same time, the lack of an effective health system response to identify excess weight gain and fat deposition in their early stages is aggravating the progression to obesity</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A1ACAFDF-CE6E-EE25-AFC5-18A381D1938A}"/>
              </a:ext>
            </a:extLst>
          </p:cNvPr>
          <p:cNvSpPr>
            <a:spLocks noGrp="1"/>
          </p:cNvSpPr>
          <p:nvPr>
            <p:ph type="dt" sz="half" idx="10"/>
          </p:nvPr>
        </p:nvSpPr>
        <p:spPr/>
        <p:txBody>
          <a:bodyPr/>
          <a:lstStyle/>
          <a:p>
            <a:fld id="{16BD5F43-9F54-42D6-9F3E-4B3F03533873}" type="datetime1">
              <a:rPr lang="en-US" smtClean="0"/>
              <a:t>6/12/2025</a:t>
            </a:fld>
            <a:endParaRPr lang="fa-IR"/>
          </a:p>
        </p:txBody>
      </p:sp>
      <p:sp>
        <p:nvSpPr>
          <p:cNvPr id="6" name="Slide Number Placeholder 5">
            <a:extLst>
              <a:ext uri="{FF2B5EF4-FFF2-40B4-BE49-F238E27FC236}">
                <a16:creationId xmlns:a16="http://schemas.microsoft.com/office/drawing/2014/main" id="{722EFA37-C8C5-92F5-F791-3BAF73187070}"/>
              </a:ext>
            </a:extLst>
          </p:cNvPr>
          <p:cNvSpPr>
            <a:spLocks noGrp="1"/>
          </p:cNvSpPr>
          <p:nvPr>
            <p:ph type="sldNum" sz="quarter" idx="12"/>
          </p:nvPr>
        </p:nvSpPr>
        <p:spPr/>
        <p:txBody>
          <a:bodyPr/>
          <a:lstStyle/>
          <a:p>
            <a:fld id="{02A5464E-50F3-4799-9739-8246C5445B86}" type="slidenum">
              <a:rPr lang="fa-IR" smtClean="0"/>
              <a:t>14</a:t>
            </a:fld>
            <a:endParaRPr lang="fa-IR"/>
          </a:p>
        </p:txBody>
      </p:sp>
    </p:spTree>
    <p:extLst>
      <p:ext uri="{BB962C8B-B14F-4D97-AF65-F5344CB8AC3E}">
        <p14:creationId xmlns:p14="http://schemas.microsoft.com/office/powerpoint/2010/main" val="414257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876653"/>
            <a:ext cx="8596668" cy="4731709"/>
          </a:xfrm>
        </p:spPr>
        <p:txBody>
          <a:bodyPr>
            <a:normAutofit lnSpcReduction="100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Overweight and obesity, as well as their related noncommunicable diseases, are largely preventable and manageable.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At the individual level, people may be able to reduce their risk by adopting preventive interventions at each step of the life cycle, starting from pre-conception and continuing during the early years. These include: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lvl="1" indent="-342900" algn="l" rtl="0">
              <a:lnSpc>
                <a:spcPct val="107000"/>
              </a:lnSpc>
              <a:spcAft>
                <a:spcPts val="800"/>
              </a:spcAft>
              <a:buSzPts val="1000"/>
              <a:buFont typeface="Symbol" panose="05050102010706020507" pitchFamily="18" charset="2"/>
              <a:buChar char=""/>
              <a:tabLst>
                <a:tab pos="457200" algn="l"/>
              </a:tabLst>
            </a:pPr>
            <a:r>
              <a:rPr lang="en-US"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Ensure appropriate weight gain during pregnancy;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lvl="1" indent="-342900" algn="l" rtl="0">
              <a:lnSpc>
                <a:spcPct val="107000"/>
              </a:lnSpc>
              <a:spcAft>
                <a:spcPts val="800"/>
              </a:spcAft>
              <a:buSzPts val="1000"/>
              <a:buFont typeface="Symbol" panose="05050102010706020507" pitchFamily="18" charset="2"/>
              <a:buChar char=""/>
              <a:tabLst>
                <a:tab pos="457200" algn="l"/>
              </a:tabLst>
            </a:pPr>
            <a:r>
              <a:rPr lang="en-US"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Practice exclusive breastfeeding in the first 6 months after birth and continued breastfeeding until 24 months or beyond;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lvl="1" indent="-342900" algn="l" rtl="0">
              <a:lnSpc>
                <a:spcPct val="107000"/>
              </a:lnSpc>
              <a:spcAft>
                <a:spcPts val="800"/>
              </a:spcAft>
              <a:buSzPts val="1000"/>
              <a:buFont typeface="Symbol" panose="05050102010706020507" pitchFamily="18" charset="2"/>
              <a:buChar char=""/>
              <a:tabLst>
                <a:tab pos="457200" algn="l"/>
              </a:tabLst>
            </a:pPr>
            <a:r>
              <a:rPr lang="en-US"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Support </a:t>
            </a:r>
            <a:r>
              <a:rPr lang="en-US" dirty="0" err="1">
                <a:solidFill>
                  <a:srgbClr val="3C4245"/>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of children around healthy eating, physical activity, sedentary </a:t>
            </a:r>
            <a:r>
              <a:rPr lang="en-US" dirty="0" err="1">
                <a:solidFill>
                  <a:srgbClr val="3C4245"/>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and sleep, regardless of current weight status;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A325B8CA-95DB-8B3A-766E-B6DBF7F6C279}"/>
              </a:ext>
            </a:extLst>
          </p:cNvPr>
          <p:cNvSpPr>
            <a:spLocks noGrp="1"/>
          </p:cNvSpPr>
          <p:nvPr>
            <p:ph type="dt" sz="half" idx="10"/>
          </p:nvPr>
        </p:nvSpPr>
        <p:spPr/>
        <p:txBody>
          <a:bodyPr/>
          <a:lstStyle/>
          <a:p>
            <a:fld id="{7F20E83D-BAA4-4D91-9B2D-8FD3B3D52BF7}" type="datetime1">
              <a:rPr lang="en-US" smtClean="0"/>
              <a:t>6/12/2025</a:t>
            </a:fld>
            <a:endParaRPr lang="fa-IR"/>
          </a:p>
        </p:txBody>
      </p:sp>
      <p:sp>
        <p:nvSpPr>
          <p:cNvPr id="6" name="Slide Number Placeholder 5">
            <a:extLst>
              <a:ext uri="{FF2B5EF4-FFF2-40B4-BE49-F238E27FC236}">
                <a16:creationId xmlns:a16="http://schemas.microsoft.com/office/drawing/2014/main" id="{4DB20915-D375-05FE-8D99-3A80DCD2573B}"/>
              </a:ext>
            </a:extLst>
          </p:cNvPr>
          <p:cNvSpPr>
            <a:spLocks noGrp="1"/>
          </p:cNvSpPr>
          <p:nvPr>
            <p:ph type="sldNum" sz="quarter" idx="12"/>
          </p:nvPr>
        </p:nvSpPr>
        <p:spPr/>
        <p:txBody>
          <a:bodyPr/>
          <a:lstStyle/>
          <a:p>
            <a:fld id="{02A5464E-50F3-4799-9739-8246C5445B86}" type="slidenum">
              <a:rPr lang="fa-IR" smtClean="0"/>
              <a:t>15</a:t>
            </a:fld>
            <a:endParaRPr lang="fa-IR"/>
          </a:p>
        </p:txBody>
      </p:sp>
    </p:spTree>
    <p:extLst>
      <p:ext uri="{BB962C8B-B14F-4D97-AF65-F5344CB8AC3E}">
        <p14:creationId xmlns:p14="http://schemas.microsoft.com/office/powerpoint/2010/main" val="194411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876653"/>
            <a:ext cx="8596668" cy="4731709"/>
          </a:xfrm>
        </p:spPr>
        <p:txBody>
          <a:bodyPr>
            <a:normAutofit fontScale="92500"/>
          </a:bodyPr>
          <a:lstStyle/>
          <a:p>
            <a:pPr lvl="1"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limit screen time;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lvl="1"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limit consumption of sugar sweetened beverages and energy-dense foods and promote other healthy eating </a:t>
            </a:r>
            <a:r>
              <a:rPr lang="en-US" sz="2400" dirty="0" err="1">
                <a:solidFill>
                  <a:srgbClr val="3C4245"/>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lvl="1"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Enjoy a healthy life (healthy diet, physical activity, sleep duration and quality, avoid tobacco and alcohol, emotional self-regulation);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lvl="1"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limit energy intake from total fats and sugars and increase consumption of fruit and vegetables, as well as legumes, whole grains and nuts; and </a:t>
            </a:r>
          </a:p>
          <a:p>
            <a:pPr lvl="1"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latin typeface="Arial" panose="020B0604020202020204" pitchFamily="34" charset="0"/>
                <a:ea typeface="Times New Roman" panose="02020603050405020304" pitchFamily="18" charset="0"/>
              </a:rPr>
              <a:t>Engage in regular physical activity</a:t>
            </a:r>
            <a:endParaRPr lang="en-US" sz="6000" dirty="0">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F3EBA627-4CAF-E598-A392-2E7623760400}"/>
              </a:ext>
            </a:extLst>
          </p:cNvPr>
          <p:cNvSpPr>
            <a:spLocks noGrp="1"/>
          </p:cNvSpPr>
          <p:nvPr>
            <p:ph type="dt" sz="half" idx="10"/>
          </p:nvPr>
        </p:nvSpPr>
        <p:spPr/>
        <p:txBody>
          <a:bodyPr/>
          <a:lstStyle/>
          <a:p>
            <a:fld id="{033969F9-11F7-4C23-9DB4-A31DB4CED308}" type="datetime1">
              <a:rPr lang="en-US" smtClean="0"/>
              <a:t>6/12/2025</a:t>
            </a:fld>
            <a:endParaRPr lang="fa-IR"/>
          </a:p>
        </p:txBody>
      </p:sp>
      <p:sp>
        <p:nvSpPr>
          <p:cNvPr id="6" name="Slide Number Placeholder 5">
            <a:extLst>
              <a:ext uri="{FF2B5EF4-FFF2-40B4-BE49-F238E27FC236}">
                <a16:creationId xmlns:a16="http://schemas.microsoft.com/office/drawing/2014/main" id="{68063813-1E79-A892-F0C1-CA0545C08184}"/>
              </a:ext>
            </a:extLst>
          </p:cNvPr>
          <p:cNvSpPr>
            <a:spLocks noGrp="1"/>
          </p:cNvSpPr>
          <p:nvPr>
            <p:ph type="sldNum" sz="quarter" idx="12"/>
          </p:nvPr>
        </p:nvSpPr>
        <p:spPr/>
        <p:txBody>
          <a:bodyPr/>
          <a:lstStyle/>
          <a:p>
            <a:fld id="{02A5464E-50F3-4799-9739-8246C5445B86}" type="slidenum">
              <a:rPr lang="fa-IR" smtClean="0"/>
              <a:t>16</a:t>
            </a:fld>
            <a:endParaRPr lang="fa-IR"/>
          </a:p>
        </p:txBody>
      </p:sp>
    </p:spTree>
    <p:extLst>
      <p:ext uri="{BB962C8B-B14F-4D97-AF65-F5344CB8AC3E}">
        <p14:creationId xmlns:p14="http://schemas.microsoft.com/office/powerpoint/2010/main" val="410886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876653"/>
            <a:ext cx="8596668" cy="4731709"/>
          </a:xfrm>
        </p:spPr>
        <p:txBody>
          <a:bodyPr>
            <a:normAutofit fontScale="92500" lnSpcReduction="100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Health practitioners need to: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Assess the weight and height of people accessing the health facilities;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Provide counselling on healthy diet and lifestyles;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When a diagnosis of obesity is established, provide integrated obesity prevention and management health services including on healthy diet, physical activity and medical and surgical measures;     and </a:t>
            </a:r>
          </a:p>
          <a:p>
            <a:pPr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latin typeface="Arial" panose="020B0604020202020204" pitchFamily="34" charset="0"/>
                <a:ea typeface="Times New Roman" panose="02020603050405020304" pitchFamily="18" charset="0"/>
                <a:cs typeface="Arial" panose="020B0604020202020204" pitchFamily="34" charset="0"/>
              </a:rPr>
              <a:t>M</a:t>
            </a:r>
            <a:r>
              <a:rPr lang="en-US" sz="2400" dirty="0">
                <a:solidFill>
                  <a:srgbClr val="3C4245"/>
                </a:solidFill>
                <a:latin typeface="Arial" panose="020B0604020202020204" pitchFamily="34" charset="0"/>
                <a:ea typeface="Times New Roman" panose="02020603050405020304" pitchFamily="18" charset="0"/>
              </a:rPr>
              <a:t>onitor other NCD risk factors (blood glucose, lipids and blood pressure) and assess the presence of comorbidities and disability, including mental health disorders</a:t>
            </a:r>
            <a:endParaRPr lang="en-US" sz="7200" dirty="0">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EDE0B9B1-479F-0757-E581-1BFD4BFA2A24}"/>
              </a:ext>
            </a:extLst>
          </p:cNvPr>
          <p:cNvSpPr>
            <a:spLocks noGrp="1"/>
          </p:cNvSpPr>
          <p:nvPr>
            <p:ph type="dt" sz="half" idx="10"/>
          </p:nvPr>
        </p:nvSpPr>
        <p:spPr/>
        <p:txBody>
          <a:bodyPr/>
          <a:lstStyle/>
          <a:p>
            <a:fld id="{27BCB599-0579-4DB8-8410-C89D0401AE06}" type="datetime1">
              <a:rPr lang="en-US" smtClean="0"/>
              <a:t>6/12/2025</a:t>
            </a:fld>
            <a:endParaRPr lang="fa-IR"/>
          </a:p>
        </p:txBody>
      </p:sp>
      <p:sp>
        <p:nvSpPr>
          <p:cNvPr id="6" name="Slide Number Placeholder 5">
            <a:extLst>
              <a:ext uri="{FF2B5EF4-FFF2-40B4-BE49-F238E27FC236}">
                <a16:creationId xmlns:a16="http://schemas.microsoft.com/office/drawing/2014/main" id="{093FB53D-459A-2F45-2763-362955FA6644}"/>
              </a:ext>
            </a:extLst>
          </p:cNvPr>
          <p:cNvSpPr>
            <a:spLocks noGrp="1"/>
          </p:cNvSpPr>
          <p:nvPr>
            <p:ph type="sldNum" sz="quarter" idx="12"/>
          </p:nvPr>
        </p:nvSpPr>
        <p:spPr/>
        <p:txBody>
          <a:bodyPr/>
          <a:lstStyle/>
          <a:p>
            <a:fld id="{02A5464E-50F3-4799-9739-8246C5445B86}" type="slidenum">
              <a:rPr lang="fa-IR" smtClean="0"/>
              <a:t>17</a:t>
            </a:fld>
            <a:endParaRPr lang="fa-IR"/>
          </a:p>
        </p:txBody>
      </p:sp>
    </p:spTree>
    <p:extLst>
      <p:ext uri="{BB962C8B-B14F-4D97-AF65-F5344CB8AC3E}">
        <p14:creationId xmlns:p14="http://schemas.microsoft.com/office/powerpoint/2010/main" val="117856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697139"/>
            <a:ext cx="8596668" cy="4731709"/>
          </a:xfrm>
        </p:spPr>
        <p:txBody>
          <a:bodyPr>
            <a:normAutofit lnSpcReduction="100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The dietary and physical activity patterns for individual people are largely the result of environmental and societal conditions that greatly constrain personal choice. </a:t>
            </a: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Obesity is a societal rather than an individual responsibility, with the solutions to be found through the creation of supportive environments and communities that embed healthy diets and regular physical activity as the most accessible, available and affordable </a:t>
            </a:r>
            <a:r>
              <a:rPr lang="en-US" sz="2400" dirty="0" err="1">
                <a:solidFill>
                  <a:srgbClr val="3C4245"/>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of daily life.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r>
              <a:rPr lang="en-US" sz="2400" dirty="0">
                <a:solidFill>
                  <a:srgbClr val="3C4245"/>
                </a:solidFill>
                <a:effectLst/>
                <a:latin typeface="Arial" panose="020B0604020202020204" pitchFamily="34" charset="0"/>
                <a:ea typeface="Times New Roman" panose="02020603050405020304" pitchFamily="18" charset="0"/>
              </a:rPr>
              <a:t>Stopping the rise in obesity demands multisectoral actions such as food manufacturing, marketing and pricing and others that seek to address the wider determinants of health (such as poverty reduction and urban planning)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07688EA7-3146-874C-E112-91C738F90B00}"/>
              </a:ext>
            </a:extLst>
          </p:cNvPr>
          <p:cNvSpPr>
            <a:spLocks noGrp="1"/>
          </p:cNvSpPr>
          <p:nvPr>
            <p:ph type="dt" sz="half" idx="10"/>
          </p:nvPr>
        </p:nvSpPr>
        <p:spPr/>
        <p:txBody>
          <a:bodyPr/>
          <a:lstStyle/>
          <a:p>
            <a:fld id="{D9E4E709-D246-4684-A9D2-5267DF2FE306}" type="datetime1">
              <a:rPr lang="en-US" smtClean="0"/>
              <a:t>6/12/2025</a:t>
            </a:fld>
            <a:endParaRPr lang="fa-IR"/>
          </a:p>
        </p:txBody>
      </p:sp>
      <p:sp>
        <p:nvSpPr>
          <p:cNvPr id="6" name="Slide Number Placeholder 5">
            <a:extLst>
              <a:ext uri="{FF2B5EF4-FFF2-40B4-BE49-F238E27FC236}">
                <a16:creationId xmlns:a16="http://schemas.microsoft.com/office/drawing/2014/main" id="{8EF2BF43-F9C6-E80F-E475-DFC593538702}"/>
              </a:ext>
            </a:extLst>
          </p:cNvPr>
          <p:cNvSpPr>
            <a:spLocks noGrp="1"/>
          </p:cNvSpPr>
          <p:nvPr>
            <p:ph type="sldNum" sz="quarter" idx="12"/>
          </p:nvPr>
        </p:nvSpPr>
        <p:spPr/>
        <p:txBody>
          <a:bodyPr/>
          <a:lstStyle/>
          <a:p>
            <a:fld id="{02A5464E-50F3-4799-9739-8246C5445B86}" type="slidenum">
              <a:rPr lang="fa-IR" smtClean="0"/>
              <a:t>18</a:t>
            </a:fld>
            <a:endParaRPr lang="fa-IR"/>
          </a:p>
        </p:txBody>
      </p:sp>
    </p:spTree>
    <p:extLst>
      <p:ext uri="{BB962C8B-B14F-4D97-AF65-F5344CB8AC3E}">
        <p14:creationId xmlns:p14="http://schemas.microsoft.com/office/powerpoint/2010/main" val="205161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697139"/>
            <a:ext cx="8596668" cy="4731709"/>
          </a:xfrm>
        </p:spPr>
        <p:txBody>
          <a:bodyPr>
            <a:normAutofit fontScale="92500" lnSpcReduction="10000"/>
          </a:bodyPr>
          <a:lstStyle/>
          <a:p>
            <a:pPr algn="l" rtl="0">
              <a:lnSpc>
                <a:spcPct val="107000"/>
              </a:lnSpc>
              <a:spcAft>
                <a:spcPts val="800"/>
              </a:spcAft>
            </a:pPr>
            <a:r>
              <a:rPr lang="en-US" sz="2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Such policies and actions include: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Structural, fiscal and regulatory actions aimed at creating healthy food environments that make healthier food options available, accessible and desirable</a:t>
            </a: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800" dirty="0">
                <a:solidFill>
                  <a:srgbClr val="3C4245"/>
                </a:solidFill>
                <a:effectLst/>
                <a:latin typeface="Arial" panose="020B0604020202020204" pitchFamily="34" charset="0"/>
                <a:ea typeface="Times New Roman" panose="02020603050405020304" pitchFamily="18" charset="0"/>
              </a:rPr>
              <a:t>Health sector responses designed and equipped to identify risk, prevent, treat and manage the disease. These actions need to build upon and be integrated into broader efforts to address NCDs and strengthen health systems through a primary health care approach</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7F076632-D2B2-838B-1574-A5E5721E7436}"/>
              </a:ext>
            </a:extLst>
          </p:cNvPr>
          <p:cNvSpPr>
            <a:spLocks noGrp="1"/>
          </p:cNvSpPr>
          <p:nvPr>
            <p:ph type="dt" sz="half" idx="10"/>
          </p:nvPr>
        </p:nvSpPr>
        <p:spPr/>
        <p:txBody>
          <a:bodyPr/>
          <a:lstStyle/>
          <a:p>
            <a:fld id="{133B58E6-6433-4A77-96D8-3EDDBBAF5420}" type="datetime1">
              <a:rPr lang="en-US" smtClean="0"/>
              <a:t>6/12/2025</a:t>
            </a:fld>
            <a:endParaRPr lang="fa-IR"/>
          </a:p>
        </p:txBody>
      </p:sp>
      <p:sp>
        <p:nvSpPr>
          <p:cNvPr id="6" name="Slide Number Placeholder 5">
            <a:extLst>
              <a:ext uri="{FF2B5EF4-FFF2-40B4-BE49-F238E27FC236}">
                <a16:creationId xmlns:a16="http://schemas.microsoft.com/office/drawing/2014/main" id="{EF4F1B49-ED59-66B4-C8EB-FB241B2212A7}"/>
              </a:ext>
            </a:extLst>
          </p:cNvPr>
          <p:cNvSpPr>
            <a:spLocks noGrp="1"/>
          </p:cNvSpPr>
          <p:nvPr>
            <p:ph type="sldNum" sz="quarter" idx="12"/>
          </p:nvPr>
        </p:nvSpPr>
        <p:spPr/>
        <p:txBody>
          <a:bodyPr/>
          <a:lstStyle/>
          <a:p>
            <a:fld id="{02A5464E-50F3-4799-9739-8246C5445B86}" type="slidenum">
              <a:rPr lang="fa-IR" smtClean="0"/>
              <a:t>19</a:t>
            </a:fld>
            <a:endParaRPr lang="fa-IR"/>
          </a:p>
        </p:txBody>
      </p:sp>
    </p:spTree>
    <p:extLst>
      <p:ext uri="{BB962C8B-B14F-4D97-AF65-F5344CB8AC3E}">
        <p14:creationId xmlns:p14="http://schemas.microsoft.com/office/powerpoint/2010/main" val="32057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b="1" dirty="0">
                <a:solidFill>
                  <a:srgbClr val="3C4245"/>
                </a:solidFill>
                <a:latin typeface="Arial" panose="020B0604020202020204" pitchFamily="34" charset="0"/>
                <a:ea typeface="Times New Roman" panose="02020603050405020304" pitchFamily="18" charset="0"/>
                <a:cs typeface="Arial" panose="020B0604020202020204" pitchFamily="34" charset="0"/>
              </a:rPr>
              <a:t>Key facts</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p:txBody>
          <a:bodyPr>
            <a:normAutofit fontScale="92500" lnSpcReduction="10000"/>
          </a:bodyPr>
          <a:lstStyle/>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2022, 1 in 8 people in the world were living with obesity.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Worldwide adult obesity has more than doubled since 1990, and adolescent obesity has quadrupled.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2022, 2.5 billion adults (18 years and older) were overweight. Of these, 890 million were living with obesity.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2022, 43% of adults aged 18 years and over were overweight and 16% were living with obesity.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In 2024, 35 million children under the age of 5 were overweight.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 390 million children and adolescents aged 5–19 years were overweight in 2022, including 160 million who were living with obesity.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1274" y="31264"/>
            <a:ext cx="2328073" cy="2086852"/>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523251" y="238905"/>
            <a:ext cx="1626846" cy="1671569"/>
          </a:xfrm>
          <a:prstGeom prst="rect">
            <a:avLst/>
          </a:prstGeom>
        </p:spPr>
      </p:pic>
      <p:sp>
        <p:nvSpPr>
          <p:cNvPr id="4" name="Date Placeholder 3">
            <a:extLst>
              <a:ext uri="{FF2B5EF4-FFF2-40B4-BE49-F238E27FC236}">
                <a16:creationId xmlns:a16="http://schemas.microsoft.com/office/drawing/2014/main" id="{95B1A71A-2482-9DB9-9014-DC2E7F602870}"/>
              </a:ext>
            </a:extLst>
          </p:cNvPr>
          <p:cNvSpPr>
            <a:spLocks noGrp="1"/>
          </p:cNvSpPr>
          <p:nvPr>
            <p:ph type="dt" sz="half" idx="10"/>
          </p:nvPr>
        </p:nvSpPr>
        <p:spPr/>
        <p:txBody>
          <a:bodyPr/>
          <a:lstStyle/>
          <a:p>
            <a:fld id="{B33A81E0-F16A-41CA-B3DB-69B1EB9CEC7C}" type="datetime1">
              <a:rPr lang="en-US" smtClean="0"/>
              <a:t>6/12/2025</a:t>
            </a:fld>
            <a:endParaRPr lang="fa-IR"/>
          </a:p>
        </p:txBody>
      </p:sp>
      <p:sp>
        <p:nvSpPr>
          <p:cNvPr id="6" name="Slide Number Placeholder 5">
            <a:extLst>
              <a:ext uri="{FF2B5EF4-FFF2-40B4-BE49-F238E27FC236}">
                <a16:creationId xmlns:a16="http://schemas.microsoft.com/office/drawing/2014/main" id="{12151A21-E804-5240-0160-5DAB776A46EB}"/>
              </a:ext>
            </a:extLst>
          </p:cNvPr>
          <p:cNvSpPr>
            <a:spLocks noGrp="1"/>
          </p:cNvSpPr>
          <p:nvPr>
            <p:ph type="sldNum" sz="quarter" idx="12"/>
          </p:nvPr>
        </p:nvSpPr>
        <p:spPr/>
        <p:txBody>
          <a:bodyPr/>
          <a:lstStyle/>
          <a:p>
            <a:fld id="{02A5464E-50F3-4799-9739-8246C5445B86}" type="slidenum">
              <a:rPr lang="fa-IR" smtClean="0"/>
              <a:t>2</a:t>
            </a:fld>
            <a:endParaRPr lang="fa-IR"/>
          </a:p>
        </p:txBody>
      </p:sp>
    </p:spTree>
    <p:extLst>
      <p:ext uri="{BB962C8B-B14F-4D97-AF65-F5344CB8AC3E}">
        <p14:creationId xmlns:p14="http://schemas.microsoft.com/office/powerpoint/2010/main" val="2578692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Prevention and</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management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77334" y="1994460"/>
            <a:ext cx="8596668" cy="4355852"/>
          </a:xfrm>
        </p:spPr>
        <p:txBody>
          <a:bodyPr>
            <a:normAutofit fontScale="925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The food industry can play a significant role in promoting healthy diets by: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Reducing the fat, sugar and salt content of processed foods;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Ensuring that healthy and nutritious choices are available and affordable to all consumers;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Restricting marketing of foods high in sugars, salt and fats, especially those foods aimed at children and teenagers</a:t>
            </a: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rPr>
              <a:t>Ensuring the availability of healthy food choices and supporting regular physical activity practice in the workplace</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80FE8977-4202-5DB2-1883-0733EA308AEF}"/>
              </a:ext>
            </a:extLst>
          </p:cNvPr>
          <p:cNvSpPr>
            <a:spLocks noGrp="1"/>
          </p:cNvSpPr>
          <p:nvPr>
            <p:ph type="dt" sz="half" idx="10"/>
          </p:nvPr>
        </p:nvSpPr>
        <p:spPr/>
        <p:txBody>
          <a:bodyPr/>
          <a:lstStyle/>
          <a:p>
            <a:fld id="{21E5517A-6966-4D39-B7B5-B72E4BF7CD01}" type="datetime1">
              <a:rPr lang="en-US" smtClean="0"/>
              <a:t>6/12/2025</a:t>
            </a:fld>
            <a:endParaRPr lang="fa-IR"/>
          </a:p>
        </p:txBody>
      </p:sp>
      <p:sp>
        <p:nvSpPr>
          <p:cNvPr id="6" name="Slide Number Placeholder 5">
            <a:extLst>
              <a:ext uri="{FF2B5EF4-FFF2-40B4-BE49-F238E27FC236}">
                <a16:creationId xmlns:a16="http://schemas.microsoft.com/office/drawing/2014/main" id="{D64C6F9A-3329-664F-92C8-C56D4B472C22}"/>
              </a:ext>
            </a:extLst>
          </p:cNvPr>
          <p:cNvSpPr>
            <a:spLocks noGrp="1"/>
          </p:cNvSpPr>
          <p:nvPr>
            <p:ph type="sldNum" sz="quarter" idx="12"/>
          </p:nvPr>
        </p:nvSpPr>
        <p:spPr/>
        <p:txBody>
          <a:bodyPr/>
          <a:lstStyle/>
          <a:p>
            <a:fld id="{02A5464E-50F3-4799-9739-8246C5445B86}" type="slidenum">
              <a:rPr lang="fa-IR" smtClean="0"/>
              <a:t>20</a:t>
            </a:fld>
            <a:endParaRPr lang="fa-IR"/>
          </a:p>
        </p:txBody>
      </p:sp>
    </p:spTree>
    <p:extLst>
      <p:ext uri="{BB962C8B-B14F-4D97-AF65-F5344CB8AC3E}">
        <p14:creationId xmlns:p14="http://schemas.microsoft.com/office/powerpoint/2010/main" val="4391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a:xfrm>
            <a:off x="677334" y="424506"/>
            <a:ext cx="8596668" cy="1320800"/>
          </a:xfrm>
        </p:spPr>
        <p:txBody>
          <a:bodyPr>
            <a:noAutofit/>
          </a:bodyPr>
          <a:lstStyle/>
          <a:p>
            <a:pPr algn="l" rtl="0">
              <a:spcAft>
                <a:spcPts val="800"/>
              </a:spcAft>
            </a:pP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WHO Technical Package </a:t>
            </a:r>
            <a:b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br>
            <a:r>
              <a:rPr lang="en-US" sz="32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to Stop Obesity</a:t>
            </a:r>
            <a:endParaRPr lang="en-US" sz="32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806360" y="1807590"/>
            <a:ext cx="8596668" cy="4840041"/>
          </a:xfrm>
        </p:spPr>
        <p:txBody>
          <a:bodyPr>
            <a:normAutofit lnSpcReduction="10000"/>
          </a:bodyPr>
          <a:lstStyle/>
          <a:p>
            <a:pPr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WHO on World Obesity Day, 4 March 2025, launched the WHO Technical Package to Stop Obesity</a:t>
            </a:r>
          </a:p>
          <a:p>
            <a:pPr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package can support government officials, national policymakers and </a:t>
            </a:r>
            <a:r>
              <a:rPr lang="en-US" sz="2000" dirty="0" err="1">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programme</a:t>
            </a: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 managers to deliver concrete action to prevent and stop obesity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The technical package provides a practical how-to to approach of proven interventions selected by countries according to their own priorities and tailored to a local context.  These interventions focus 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Adapting environments to enable a healthy lifestyle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Creating knowledge, motivation, and skills for healthy </a:t>
            </a:r>
            <a:r>
              <a:rPr lang="en-US" sz="2000" dirty="0" err="1">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behaviours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Transforming the health system to respond to the obesity crisis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6888" y="136022"/>
            <a:ext cx="2064413"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E554F8D5-9D9C-6976-0509-D8174B2B00BC}"/>
              </a:ext>
            </a:extLst>
          </p:cNvPr>
          <p:cNvSpPr>
            <a:spLocks noGrp="1"/>
          </p:cNvSpPr>
          <p:nvPr>
            <p:ph type="dt" sz="half" idx="10"/>
          </p:nvPr>
        </p:nvSpPr>
        <p:spPr/>
        <p:txBody>
          <a:bodyPr/>
          <a:lstStyle/>
          <a:p>
            <a:fld id="{104D4989-DAED-4A1F-AFC2-DDA67F18D7BC}" type="datetime1">
              <a:rPr lang="en-US" smtClean="0"/>
              <a:t>6/12/2025</a:t>
            </a:fld>
            <a:endParaRPr lang="fa-IR"/>
          </a:p>
        </p:txBody>
      </p:sp>
      <p:sp>
        <p:nvSpPr>
          <p:cNvPr id="6" name="Slide Number Placeholder 5">
            <a:extLst>
              <a:ext uri="{FF2B5EF4-FFF2-40B4-BE49-F238E27FC236}">
                <a16:creationId xmlns:a16="http://schemas.microsoft.com/office/drawing/2014/main" id="{2ACC546A-2CD4-3DA3-CD85-5672A425A643}"/>
              </a:ext>
            </a:extLst>
          </p:cNvPr>
          <p:cNvSpPr>
            <a:spLocks noGrp="1"/>
          </p:cNvSpPr>
          <p:nvPr>
            <p:ph type="sldNum" sz="quarter" idx="12"/>
          </p:nvPr>
        </p:nvSpPr>
        <p:spPr/>
        <p:txBody>
          <a:bodyPr/>
          <a:lstStyle/>
          <a:p>
            <a:fld id="{02A5464E-50F3-4799-9739-8246C5445B86}" type="slidenum">
              <a:rPr lang="fa-IR" smtClean="0"/>
              <a:t>21</a:t>
            </a:fld>
            <a:endParaRPr lang="fa-IR"/>
          </a:p>
        </p:txBody>
      </p:sp>
    </p:spTree>
    <p:extLst>
      <p:ext uri="{BB962C8B-B14F-4D97-AF65-F5344CB8AC3E}">
        <p14:creationId xmlns:p14="http://schemas.microsoft.com/office/powerpoint/2010/main" val="1788446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a:xfrm>
            <a:off x="677334" y="424506"/>
            <a:ext cx="8596668" cy="1320800"/>
          </a:xfrm>
        </p:spPr>
        <p:txBody>
          <a:bodyPr>
            <a:noAutofit/>
          </a:bodyPr>
          <a:lstStyle/>
          <a:p>
            <a:pPr algn="l" rtl="0">
              <a:spcAft>
                <a:spcPts val="800"/>
              </a:spcAft>
            </a:pPr>
            <a:r>
              <a:rPr lang="fa-IR" sz="3200" b="1" dirty="0">
                <a:effectLst/>
                <a:latin typeface="Arial" panose="020B0604020202020204" pitchFamily="34" charset="0"/>
                <a:ea typeface="Calibri" panose="020F0502020204030204" pitchFamily="34" charset="0"/>
                <a:cs typeface="Arial" panose="020B0604020202020204" pitchFamily="34" charset="0"/>
              </a:rPr>
              <a:t>از</a:t>
            </a:r>
            <a:endParaRPr lang="en-US" sz="3200" b="1" dirty="0">
              <a:effectLst/>
              <a:latin typeface="Arial" panose="020B060402020202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371" y="210369"/>
            <a:ext cx="2064413" cy="1848433"/>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86425" y="293098"/>
            <a:ext cx="1626846" cy="1671569"/>
          </a:xfrm>
          <a:prstGeom prst="rect">
            <a:avLst/>
          </a:prstGeom>
        </p:spPr>
      </p:pic>
      <p:pic>
        <p:nvPicPr>
          <p:cNvPr id="4" name="Picture 2" descr="C:\Users\Public\Pictures\sky-wallpaper-02930_high.jpg">
            <a:extLst>
              <a:ext uri="{FF2B5EF4-FFF2-40B4-BE49-F238E27FC236}">
                <a16:creationId xmlns:a16="http://schemas.microsoft.com/office/drawing/2014/main" id="{9987BBD8-1057-B9A5-1697-3EA4BBF20515}"/>
              </a:ext>
            </a:extLst>
          </p:cNvPr>
          <p:cNvPicPr>
            <a:picLocks noGrp="1" noChangeAspect="1" noChangeArrowheads="1"/>
          </p:cNvPicPr>
          <p:nvPr>
            <p:ph idx="1"/>
          </p:nvPr>
        </p:nvPicPr>
        <p:blipFill>
          <a:blip r:embed="rId4" cstate="print"/>
          <a:srcRect l="9099"/>
          <a:stretch>
            <a:fillRect/>
          </a:stretch>
        </p:blipFill>
        <p:spPr bwMode="auto">
          <a:xfrm>
            <a:off x="1497821" y="1879941"/>
            <a:ext cx="6429633" cy="4767690"/>
          </a:xfrm>
          <a:prstGeom prst="rect">
            <a:avLst/>
          </a:prstGeom>
          <a:noFill/>
        </p:spPr>
      </p:pic>
      <p:sp>
        <p:nvSpPr>
          <p:cNvPr id="8" name="TextBox 7">
            <a:extLst>
              <a:ext uri="{FF2B5EF4-FFF2-40B4-BE49-F238E27FC236}">
                <a16:creationId xmlns:a16="http://schemas.microsoft.com/office/drawing/2014/main" id="{E5779415-7DE6-FF28-0F51-46C5A4805459}"/>
              </a:ext>
            </a:extLst>
          </p:cNvPr>
          <p:cNvSpPr txBox="1"/>
          <p:nvPr/>
        </p:nvSpPr>
        <p:spPr>
          <a:xfrm>
            <a:off x="1585751" y="3492015"/>
            <a:ext cx="6100674" cy="1733808"/>
          </a:xfrm>
          <a:prstGeom prst="rect">
            <a:avLst/>
          </a:prstGeom>
          <a:noFill/>
        </p:spPr>
        <p:txBody>
          <a:bodyPr wrap="square">
            <a:spAutoFit/>
          </a:bodyPr>
          <a:lstStyle/>
          <a:p>
            <a:pPr marL="342900" marR="0" lvl="0" indent="-342900" algn="ctr" defTabSz="457200" rtl="1" eaLnBrk="1" fontAlgn="auto" latinLnBrk="0" hangingPunct="1">
              <a:lnSpc>
                <a:spcPct val="100000"/>
              </a:lnSpc>
              <a:spcBef>
                <a:spcPts val="1000"/>
              </a:spcBef>
              <a:spcAft>
                <a:spcPts val="0"/>
              </a:spcAft>
              <a:buClr>
                <a:srgbClr val="E78712"/>
              </a:buClr>
              <a:buSzTx/>
              <a:buFont typeface="Wingdings 3" charset="2"/>
              <a:buNone/>
              <a:tabLst/>
              <a:defRPr/>
            </a:pPr>
            <a:r>
              <a:rPr kumimoji="0" lang="ar-SA"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rPr>
              <a:t>آسمان فرصت پرواز بلندی است</a:t>
            </a:r>
            <a:r>
              <a:rPr kumimoji="0" lang="en-GB"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rPr>
              <a:t> </a:t>
            </a:r>
            <a:r>
              <a:rPr kumimoji="0" lang="ar-SA"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rPr>
              <a:t>ولی</a:t>
            </a:r>
            <a:endParaRPr kumimoji="0" lang="fa-IR"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endParaRPr>
          </a:p>
          <a:p>
            <a:pPr marL="342900" marR="0" lvl="0" indent="-342900" algn="ctr" defTabSz="457200" rtl="1" eaLnBrk="1" fontAlgn="auto" latinLnBrk="0" hangingPunct="1">
              <a:lnSpc>
                <a:spcPct val="100000"/>
              </a:lnSpc>
              <a:spcBef>
                <a:spcPts val="1000"/>
              </a:spcBef>
              <a:spcAft>
                <a:spcPts val="0"/>
              </a:spcAft>
              <a:buClr>
                <a:srgbClr val="E78712"/>
              </a:buClr>
              <a:buSzTx/>
              <a:buFont typeface="Wingdings 3" charset="2"/>
              <a:buNone/>
              <a:tabLst/>
              <a:defRPr/>
            </a:pPr>
            <a:r>
              <a:rPr kumimoji="0" lang="fa-IR"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rPr>
              <a:t> </a:t>
            </a:r>
            <a:r>
              <a:rPr kumimoji="0" lang="ar-SA"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rPr>
              <a:t>قصه این است چه اندازه کبوتر باشی</a:t>
            </a:r>
            <a:endParaRPr kumimoji="0" lang="en-US" sz="3600" b="1"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B Titr" pitchFamily="2" charset="-78"/>
            </a:endParaRPr>
          </a:p>
          <a:p>
            <a:pPr marL="342900" marR="0" lvl="0" indent="-342900" algn="ctr" defTabSz="457200" rtl="1" eaLnBrk="1" fontAlgn="auto" latinLnBrk="0" hangingPunct="1">
              <a:lnSpc>
                <a:spcPct val="100000"/>
              </a:lnSpc>
              <a:spcBef>
                <a:spcPts val="1000"/>
              </a:spcBef>
              <a:spcAft>
                <a:spcPts val="0"/>
              </a:spcAft>
              <a:buClr>
                <a:srgbClr val="E78712"/>
              </a:buClr>
              <a:buSzTx/>
              <a:buFont typeface="Wingdings 3" charset="2"/>
              <a:buNone/>
              <a:tabLst/>
              <a:defRPr/>
            </a:pPr>
            <a:endParaRPr kumimoji="0" lang="en-US" sz="1800" b="0" i="0" u="none" strike="noStrike" kern="1200" cap="none" spc="0" normalizeH="0" baseline="0" noProof="0" dirty="0">
              <a:ln>
                <a:noFill/>
              </a:ln>
              <a:solidFill>
                <a:schemeClr val="accent2">
                  <a:lumMod val="60000"/>
                  <a:lumOff val="40000"/>
                </a:schemeClr>
              </a:solidFill>
              <a:effectLst/>
              <a:uLnTx/>
              <a:uFillTx/>
              <a:latin typeface="Century Gothic" panose="020B0502020202020204"/>
              <a:ea typeface="+mn-ea"/>
              <a:cs typeface="+mn-cs"/>
            </a:endParaRPr>
          </a:p>
        </p:txBody>
      </p:sp>
      <p:sp>
        <p:nvSpPr>
          <p:cNvPr id="9" name="TextBox 8">
            <a:extLst>
              <a:ext uri="{FF2B5EF4-FFF2-40B4-BE49-F238E27FC236}">
                <a16:creationId xmlns:a16="http://schemas.microsoft.com/office/drawing/2014/main" id="{B2560661-6EB7-AA4F-E00E-0E638C149B98}"/>
              </a:ext>
            </a:extLst>
          </p:cNvPr>
          <p:cNvSpPr txBox="1"/>
          <p:nvPr/>
        </p:nvSpPr>
        <p:spPr>
          <a:xfrm>
            <a:off x="2485148" y="605861"/>
            <a:ext cx="4701026" cy="707886"/>
          </a:xfrm>
          <a:prstGeom prst="rect">
            <a:avLst/>
          </a:prstGeom>
          <a:solidFill>
            <a:schemeClr val="accent1">
              <a:lumMod val="20000"/>
              <a:lumOff val="80000"/>
            </a:schemeClr>
          </a:solidFill>
        </p:spPr>
        <p:txBody>
          <a:bodyPr wrap="square" rtlCol="1">
            <a:spAutoFit/>
          </a:bodyPr>
          <a:lstStyle/>
          <a:p>
            <a:pPr algn="ctr" rtl="1"/>
            <a:r>
              <a:rPr lang="fa-IR" sz="4000" dirty="0">
                <a:solidFill>
                  <a:schemeClr val="accent2">
                    <a:lumMod val="75000"/>
                  </a:schemeClr>
                </a:solidFill>
                <a:cs typeface="B Koodak" panose="00000700000000000000" pitchFamily="2" charset="-78"/>
              </a:rPr>
              <a:t>از توجه شما سپاسگزارم</a:t>
            </a:r>
          </a:p>
        </p:txBody>
      </p:sp>
      <p:sp>
        <p:nvSpPr>
          <p:cNvPr id="3" name="Date Placeholder 2">
            <a:extLst>
              <a:ext uri="{FF2B5EF4-FFF2-40B4-BE49-F238E27FC236}">
                <a16:creationId xmlns:a16="http://schemas.microsoft.com/office/drawing/2014/main" id="{231CD054-DCB2-2BD0-8C78-AB3E35D7C3AE}"/>
              </a:ext>
            </a:extLst>
          </p:cNvPr>
          <p:cNvSpPr>
            <a:spLocks noGrp="1"/>
          </p:cNvSpPr>
          <p:nvPr>
            <p:ph type="dt" sz="half" idx="10"/>
          </p:nvPr>
        </p:nvSpPr>
        <p:spPr/>
        <p:txBody>
          <a:bodyPr/>
          <a:lstStyle/>
          <a:p>
            <a:fld id="{82593940-1EFE-4F6F-A0C5-C2AB87AAD404}" type="datetime1">
              <a:rPr lang="en-US" smtClean="0"/>
              <a:t>6/12/2025</a:t>
            </a:fld>
            <a:endParaRPr lang="fa-IR"/>
          </a:p>
        </p:txBody>
      </p:sp>
      <p:sp>
        <p:nvSpPr>
          <p:cNvPr id="6" name="Slide Number Placeholder 5">
            <a:extLst>
              <a:ext uri="{FF2B5EF4-FFF2-40B4-BE49-F238E27FC236}">
                <a16:creationId xmlns:a16="http://schemas.microsoft.com/office/drawing/2014/main" id="{20539153-3925-9E14-396F-EBEDF18A3ADA}"/>
              </a:ext>
            </a:extLst>
          </p:cNvPr>
          <p:cNvSpPr>
            <a:spLocks noGrp="1"/>
          </p:cNvSpPr>
          <p:nvPr>
            <p:ph type="sldNum" sz="quarter" idx="12"/>
          </p:nvPr>
        </p:nvSpPr>
        <p:spPr/>
        <p:txBody>
          <a:bodyPr/>
          <a:lstStyle/>
          <a:p>
            <a:fld id="{02A5464E-50F3-4799-9739-8246C5445B86}" type="slidenum">
              <a:rPr lang="fa-IR" smtClean="0"/>
              <a:t>22</a:t>
            </a:fld>
            <a:endParaRPr lang="fa-IR"/>
          </a:p>
        </p:txBody>
      </p:sp>
    </p:spTree>
    <p:extLst>
      <p:ext uri="{BB962C8B-B14F-4D97-AF65-F5344CB8AC3E}">
        <p14:creationId xmlns:p14="http://schemas.microsoft.com/office/powerpoint/2010/main" val="26758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32455" y="1930401"/>
            <a:ext cx="8596668" cy="4492838"/>
          </a:xfrm>
        </p:spPr>
        <p:txBody>
          <a:bodyPr>
            <a:normAutofit/>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Overweight is a condition of excessive fat deposits.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Obesity is a chronic complex disease defined by excessive fat deposits that can impair health. </a:t>
            </a: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Obesity can lead to increased risk of:</a:t>
            </a:r>
          </a:p>
          <a:p>
            <a:pPr lvl="1"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Cardiovascular disease (mainly heart disease and stroke), </a:t>
            </a:r>
          </a:p>
          <a:p>
            <a:pPr lvl="1"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Type 2 diabetes, </a:t>
            </a:r>
          </a:p>
          <a:p>
            <a:pPr lvl="1"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Musculoskeletal disorders like osteoarthritis, and </a:t>
            </a:r>
          </a:p>
          <a:p>
            <a:pPr lvl="1" algn="l" rtl="0">
              <a:lnSpc>
                <a:spcPct val="107000"/>
              </a:lnSpc>
              <a:spcAft>
                <a:spcPts val="800"/>
              </a:spcAft>
            </a:pPr>
            <a:r>
              <a:rPr lang="en-US" sz="2000" dirty="0">
                <a:solidFill>
                  <a:srgbClr val="3C4245"/>
                </a:solidFill>
                <a:effectLst/>
                <a:latin typeface="Noto Sans" panose="020B0502040504020204" pitchFamily="34" charset="0"/>
                <a:ea typeface="Times New Roman" panose="02020603050405020304" pitchFamily="18" charset="0"/>
                <a:cs typeface="Arial" panose="020B0604020202020204" pitchFamily="34" charset="0"/>
              </a:rPr>
              <a:t>Some cancers (endometrial, breast and colon). </a:t>
            </a: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3" y="0"/>
            <a:ext cx="1969046" cy="193039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BB9CB19B-9068-C99C-04BB-06CACFECD325}"/>
              </a:ext>
            </a:extLst>
          </p:cNvPr>
          <p:cNvSpPr>
            <a:spLocks noGrp="1"/>
          </p:cNvSpPr>
          <p:nvPr>
            <p:ph type="dt" sz="half" idx="10"/>
          </p:nvPr>
        </p:nvSpPr>
        <p:spPr/>
        <p:txBody>
          <a:bodyPr/>
          <a:lstStyle/>
          <a:p>
            <a:fld id="{CF089DAC-73CA-403B-B9B2-8A0B8E3D728F}" type="datetime1">
              <a:rPr lang="en-US" smtClean="0"/>
              <a:t>6/12/2025</a:t>
            </a:fld>
            <a:endParaRPr lang="fa-IR"/>
          </a:p>
        </p:txBody>
      </p:sp>
      <p:sp>
        <p:nvSpPr>
          <p:cNvPr id="6" name="Slide Number Placeholder 5">
            <a:extLst>
              <a:ext uri="{FF2B5EF4-FFF2-40B4-BE49-F238E27FC236}">
                <a16:creationId xmlns:a16="http://schemas.microsoft.com/office/drawing/2014/main" id="{6A25B175-5260-12AE-931C-DA74628A8AD3}"/>
              </a:ext>
            </a:extLst>
          </p:cNvPr>
          <p:cNvSpPr>
            <a:spLocks noGrp="1"/>
          </p:cNvSpPr>
          <p:nvPr>
            <p:ph type="sldNum" sz="quarter" idx="12"/>
          </p:nvPr>
        </p:nvSpPr>
        <p:spPr/>
        <p:txBody>
          <a:bodyPr/>
          <a:lstStyle/>
          <a:p>
            <a:fld id="{02A5464E-50F3-4799-9739-8246C5445B86}" type="slidenum">
              <a:rPr lang="fa-IR" smtClean="0"/>
              <a:t>3</a:t>
            </a:fld>
            <a:endParaRPr lang="fa-IR"/>
          </a:p>
        </p:txBody>
      </p:sp>
    </p:spTree>
    <p:extLst>
      <p:ext uri="{BB962C8B-B14F-4D97-AF65-F5344CB8AC3E}">
        <p14:creationId xmlns:p14="http://schemas.microsoft.com/office/powerpoint/2010/main" val="388955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32455" y="1930401"/>
            <a:ext cx="8596668" cy="4492838"/>
          </a:xfrm>
        </p:spPr>
        <p:txBody>
          <a:bodyPr>
            <a:normAutofit lnSpcReduction="10000"/>
          </a:bodyPr>
          <a:lstStyle/>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Obesity influences the quality of living, such as sleeping or moving.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The diagnosis of overweight and obesity is made by measuring people’s weight and height and by calculating the body mass index (BMI): weight (kg)/height² (m²). </a:t>
            </a: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The body mass index is a surrogate marker of fatness and additional measurements, such as the waist circumference, can help the diagnosis of obesity.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r>
              <a:rPr lang="en-US" sz="2400" dirty="0">
                <a:solidFill>
                  <a:srgbClr val="3C4245"/>
                </a:solidFill>
                <a:effectLst/>
                <a:latin typeface="Arial" panose="020B0604020202020204" pitchFamily="34" charset="0"/>
                <a:ea typeface="Times New Roman" panose="02020603050405020304" pitchFamily="18" charset="0"/>
              </a:rPr>
              <a:t>The BMI categories for defining obesity vary by age and gender in infants, children and adolescents</a:t>
            </a:r>
            <a:endParaRPr lang="fa-IR" sz="2400"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095730AB-32C4-F78F-A426-3D0DD708FDF2}"/>
              </a:ext>
            </a:extLst>
          </p:cNvPr>
          <p:cNvSpPr>
            <a:spLocks noGrp="1"/>
          </p:cNvSpPr>
          <p:nvPr>
            <p:ph type="dt" sz="half" idx="10"/>
          </p:nvPr>
        </p:nvSpPr>
        <p:spPr/>
        <p:txBody>
          <a:bodyPr/>
          <a:lstStyle/>
          <a:p>
            <a:fld id="{0F4501C8-2C47-4BD7-924B-782639428615}" type="datetime1">
              <a:rPr lang="en-US" smtClean="0"/>
              <a:t>6/12/2025</a:t>
            </a:fld>
            <a:endParaRPr lang="fa-IR"/>
          </a:p>
        </p:txBody>
      </p:sp>
      <p:sp>
        <p:nvSpPr>
          <p:cNvPr id="6" name="Slide Number Placeholder 5">
            <a:extLst>
              <a:ext uri="{FF2B5EF4-FFF2-40B4-BE49-F238E27FC236}">
                <a16:creationId xmlns:a16="http://schemas.microsoft.com/office/drawing/2014/main" id="{9153F78E-F619-6DBD-9985-ABBBFB3160E1}"/>
              </a:ext>
            </a:extLst>
          </p:cNvPr>
          <p:cNvSpPr>
            <a:spLocks noGrp="1"/>
          </p:cNvSpPr>
          <p:nvPr>
            <p:ph type="sldNum" sz="quarter" idx="12"/>
          </p:nvPr>
        </p:nvSpPr>
        <p:spPr/>
        <p:txBody>
          <a:bodyPr/>
          <a:lstStyle/>
          <a:p>
            <a:fld id="{02A5464E-50F3-4799-9739-8246C5445B86}" type="slidenum">
              <a:rPr lang="fa-IR" smtClean="0"/>
              <a:t>4</a:t>
            </a:fld>
            <a:endParaRPr lang="fa-IR"/>
          </a:p>
        </p:txBody>
      </p:sp>
    </p:spTree>
    <p:extLst>
      <p:ext uri="{BB962C8B-B14F-4D97-AF65-F5344CB8AC3E}">
        <p14:creationId xmlns:p14="http://schemas.microsoft.com/office/powerpoint/2010/main" val="161820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Content Placeholder 3">
            <a:extLst>
              <a:ext uri="{FF2B5EF4-FFF2-40B4-BE49-F238E27FC236}">
                <a16:creationId xmlns:a16="http://schemas.microsoft.com/office/drawing/2014/main" id="{E0366722-CA7C-236C-6F71-16A39957677C}"/>
              </a:ext>
            </a:extLst>
          </p:cNvPr>
          <p:cNvSpPr>
            <a:spLocks noGrp="1"/>
          </p:cNvSpPr>
          <p:nvPr>
            <p:ph idx="1"/>
          </p:nvPr>
        </p:nvSpPr>
        <p:spPr>
          <a:xfrm>
            <a:off x="677334" y="1807592"/>
            <a:ext cx="8596668" cy="4440808"/>
          </a:xfrm>
        </p:spPr>
        <p:txBody>
          <a:bodyPr>
            <a:normAutofit lnSpcReduction="10000"/>
          </a:bodyPr>
          <a:lstStyle/>
          <a:p>
            <a:pPr algn="l" rtl="0"/>
            <a:r>
              <a:rPr lang="en-US" sz="2400" b="0" i="0" dirty="0">
                <a:solidFill>
                  <a:srgbClr val="001D35"/>
                </a:solidFill>
                <a:effectLst/>
                <a:latin typeface="Google Sans"/>
              </a:rPr>
              <a:t>Child obesity is diagnosed using Body Mass Index (BMI) percentiles for age and sex. A BMI at or above the 95th percentile is considered obese, while between the 85th and 95th percentiles is considered overweight. BMI is calculated differently for children than for adults and is used to compare a child's weight to others of the same age and sex, according to the CDC. </a:t>
            </a:r>
          </a:p>
          <a:p>
            <a:pPr algn="l" rtl="0"/>
            <a:r>
              <a:rPr lang="en-US" sz="2400" b="0" i="0" dirty="0">
                <a:solidFill>
                  <a:srgbClr val="474747"/>
                </a:solidFill>
                <a:effectLst/>
                <a:latin typeface="Google Sans"/>
              </a:rPr>
              <a:t>The medical definition of childhood obesity is </a:t>
            </a:r>
            <a:r>
              <a:rPr lang="en-US" sz="2400" b="0" i="0" dirty="0">
                <a:solidFill>
                  <a:srgbClr val="040C28"/>
                </a:solidFill>
                <a:effectLst/>
                <a:latin typeface="Google Sans"/>
              </a:rPr>
              <a:t>having a body mass index (BMI) at or above the 95th percentile for age and sex in children aged 2 years and older</a:t>
            </a:r>
            <a:r>
              <a:rPr lang="en-US" sz="2400" b="0" i="0" dirty="0">
                <a:solidFill>
                  <a:srgbClr val="474747"/>
                </a:solidFill>
                <a:effectLst/>
                <a:latin typeface="Google Sans"/>
              </a:rPr>
              <a:t>. Children's BMI factors differ from adults. For children, BMI is age- and sex-specific because their body compositions naturally change as they age.</a:t>
            </a:r>
            <a:endParaRPr lang="fa-IR" sz="2400" dirty="0"/>
          </a:p>
        </p:txBody>
      </p:sp>
      <p:sp>
        <p:nvSpPr>
          <p:cNvPr id="3" name="Date Placeholder 2">
            <a:extLst>
              <a:ext uri="{FF2B5EF4-FFF2-40B4-BE49-F238E27FC236}">
                <a16:creationId xmlns:a16="http://schemas.microsoft.com/office/drawing/2014/main" id="{EB63ED12-8154-F365-7F0D-EBB19A303B54}"/>
              </a:ext>
            </a:extLst>
          </p:cNvPr>
          <p:cNvSpPr>
            <a:spLocks noGrp="1"/>
          </p:cNvSpPr>
          <p:nvPr>
            <p:ph type="dt" sz="half" idx="10"/>
          </p:nvPr>
        </p:nvSpPr>
        <p:spPr/>
        <p:txBody>
          <a:bodyPr/>
          <a:lstStyle/>
          <a:p>
            <a:fld id="{A57BC794-9899-4233-BCE1-1C16B4CEA44C}" type="datetime1">
              <a:rPr lang="en-US" smtClean="0"/>
              <a:t>6/12/2025</a:t>
            </a:fld>
            <a:endParaRPr lang="fa-IR"/>
          </a:p>
        </p:txBody>
      </p:sp>
      <p:sp>
        <p:nvSpPr>
          <p:cNvPr id="6" name="Slide Number Placeholder 5">
            <a:extLst>
              <a:ext uri="{FF2B5EF4-FFF2-40B4-BE49-F238E27FC236}">
                <a16:creationId xmlns:a16="http://schemas.microsoft.com/office/drawing/2014/main" id="{42FBC6F5-34AD-B9D2-8ECB-8424B06A1479}"/>
              </a:ext>
            </a:extLst>
          </p:cNvPr>
          <p:cNvSpPr>
            <a:spLocks noGrp="1"/>
          </p:cNvSpPr>
          <p:nvPr>
            <p:ph type="sldNum" sz="quarter" idx="12"/>
          </p:nvPr>
        </p:nvSpPr>
        <p:spPr/>
        <p:txBody>
          <a:bodyPr/>
          <a:lstStyle/>
          <a:p>
            <a:fld id="{02A5464E-50F3-4799-9739-8246C5445B86}" type="slidenum">
              <a:rPr lang="fa-IR" smtClean="0"/>
              <a:t>5</a:t>
            </a:fld>
            <a:endParaRPr lang="fa-IR"/>
          </a:p>
        </p:txBody>
      </p:sp>
    </p:spTree>
    <p:extLst>
      <p:ext uri="{BB962C8B-B14F-4D97-AF65-F5344CB8AC3E}">
        <p14:creationId xmlns:p14="http://schemas.microsoft.com/office/powerpoint/2010/main" val="378901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Content Placeholder 3">
            <a:extLst>
              <a:ext uri="{FF2B5EF4-FFF2-40B4-BE49-F238E27FC236}">
                <a16:creationId xmlns:a16="http://schemas.microsoft.com/office/drawing/2014/main" id="{E0366722-CA7C-236C-6F71-16A39957677C}"/>
              </a:ext>
            </a:extLst>
          </p:cNvPr>
          <p:cNvSpPr>
            <a:spLocks noGrp="1"/>
          </p:cNvSpPr>
          <p:nvPr>
            <p:ph idx="1"/>
          </p:nvPr>
        </p:nvSpPr>
        <p:spPr>
          <a:xfrm>
            <a:off x="677334" y="1930400"/>
            <a:ext cx="8596668" cy="4537718"/>
          </a:xfrm>
        </p:spPr>
        <p:txBody>
          <a:bodyPr>
            <a:normAutofit lnSpcReduction="10000"/>
          </a:bodyPr>
          <a:lstStyle/>
          <a:p>
            <a:pPr marL="0" indent="0" algn="l" rtl="0">
              <a:buNone/>
            </a:pPr>
            <a:r>
              <a:rPr lang="en-US" sz="3600" b="1" i="0" dirty="0">
                <a:solidFill>
                  <a:srgbClr val="001D35"/>
                </a:solidFill>
                <a:effectLst/>
                <a:latin typeface="Google Sans"/>
              </a:rPr>
              <a:t>BMI Percentiles:</a:t>
            </a:r>
            <a:endParaRPr lang="en-US" sz="3600" b="0" i="0" dirty="0">
              <a:solidFill>
                <a:srgbClr val="001D35"/>
              </a:solidFill>
              <a:effectLst/>
              <a:latin typeface="Google Sans"/>
            </a:endParaRPr>
          </a:p>
          <a:p>
            <a:pPr algn="l" rtl="0" fontAlgn="ctr">
              <a:buFont typeface="Arial" panose="020B0604020202020204" pitchFamily="34" charset="0"/>
              <a:buChar char="•"/>
            </a:pPr>
            <a:r>
              <a:rPr lang="en-US" sz="2800" b="1" i="0" dirty="0">
                <a:solidFill>
                  <a:schemeClr val="tx1"/>
                </a:solidFill>
                <a:effectLst/>
                <a:latin typeface="Google Sans"/>
              </a:rPr>
              <a:t>Underweight:</a:t>
            </a:r>
            <a:r>
              <a:rPr lang="en-US" sz="2800" b="0" i="0" dirty="0">
                <a:solidFill>
                  <a:schemeClr val="tx1"/>
                </a:solidFill>
                <a:effectLst/>
                <a:latin typeface="Google Sans"/>
              </a:rPr>
              <a:t> BMI below the 5th percentile. </a:t>
            </a:r>
          </a:p>
          <a:p>
            <a:pPr algn="l" rtl="0" fontAlgn="ctr">
              <a:buFont typeface="Arial" panose="020B0604020202020204" pitchFamily="34" charset="0"/>
              <a:buChar char="•"/>
            </a:pPr>
            <a:r>
              <a:rPr lang="en-US" sz="2800" b="1" i="0" dirty="0">
                <a:solidFill>
                  <a:schemeClr val="tx1"/>
                </a:solidFill>
                <a:effectLst/>
                <a:latin typeface="Google Sans"/>
              </a:rPr>
              <a:t>Healthy weight:</a:t>
            </a:r>
            <a:r>
              <a:rPr lang="en-US" sz="2800" b="0" i="0" dirty="0">
                <a:solidFill>
                  <a:schemeClr val="tx1"/>
                </a:solidFill>
                <a:effectLst/>
                <a:latin typeface="Google Sans"/>
              </a:rPr>
              <a:t> BMI between the 5th and 85th percentiles. </a:t>
            </a:r>
          </a:p>
          <a:p>
            <a:pPr algn="l" rtl="0" fontAlgn="ctr">
              <a:buFont typeface="Arial" panose="020B0604020202020204" pitchFamily="34" charset="0"/>
              <a:buChar char="•"/>
            </a:pPr>
            <a:r>
              <a:rPr lang="en-US" sz="2800" b="1" i="0" dirty="0">
                <a:solidFill>
                  <a:schemeClr val="tx1"/>
                </a:solidFill>
                <a:effectLst/>
                <a:latin typeface="Google Sans"/>
              </a:rPr>
              <a:t>Overweight:</a:t>
            </a:r>
            <a:r>
              <a:rPr lang="en-US" sz="2800" b="0" i="0" dirty="0">
                <a:solidFill>
                  <a:schemeClr val="tx1"/>
                </a:solidFill>
                <a:effectLst/>
                <a:latin typeface="Google Sans"/>
              </a:rPr>
              <a:t> BMI between the 85th and 95th percentiles. </a:t>
            </a:r>
          </a:p>
          <a:p>
            <a:pPr algn="l" rtl="0" fontAlgn="ctr">
              <a:buFont typeface="Arial" panose="020B0604020202020204" pitchFamily="34" charset="0"/>
              <a:buChar char="•"/>
            </a:pPr>
            <a:r>
              <a:rPr lang="en-US" sz="2800" b="1" i="0" dirty="0">
                <a:solidFill>
                  <a:schemeClr val="tx1"/>
                </a:solidFill>
                <a:effectLst/>
                <a:latin typeface="Google Sans"/>
              </a:rPr>
              <a:t>Obese:</a:t>
            </a:r>
            <a:r>
              <a:rPr lang="en-US" sz="2800" b="0" i="0" dirty="0">
                <a:solidFill>
                  <a:schemeClr val="tx1"/>
                </a:solidFill>
                <a:effectLst/>
                <a:latin typeface="Google Sans"/>
              </a:rPr>
              <a:t> BMI at or above the 95th percentile. </a:t>
            </a:r>
          </a:p>
          <a:p>
            <a:pPr algn="l" rtl="0">
              <a:buFont typeface="Arial" panose="020B0604020202020204" pitchFamily="34" charset="0"/>
              <a:buChar char="•"/>
            </a:pPr>
            <a:r>
              <a:rPr lang="en-US" sz="2800" b="1" i="0" dirty="0">
                <a:solidFill>
                  <a:schemeClr val="tx1"/>
                </a:solidFill>
                <a:effectLst/>
                <a:latin typeface="Google Sans"/>
              </a:rPr>
              <a:t>Severely Obese:</a:t>
            </a:r>
            <a:r>
              <a:rPr lang="en-US" sz="2800" b="0" i="0" dirty="0">
                <a:solidFill>
                  <a:schemeClr val="tx1"/>
                </a:solidFill>
                <a:effectLst/>
                <a:latin typeface="Google Sans"/>
              </a:rPr>
              <a:t> BMI at or above the 120% of the 95th percentile</a:t>
            </a:r>
          </a:p>
        </p:txBody>
      </p:sp>
      <p:sp>
        <p:nvSpPr>
          <p:cNvPr id="3" name="Date Placeholder 2">
            <a:extLst>
              <a:ext uri="{FF2B5EF4-FFF2-40B4-BE49-F238E27FC236}">
                <a16:creationId xmlns:a16="http://schemas.microsoft.com/office/drawing/2014/main" id="{B8F53044-4C68-6C30-78FE-B5F67B4E6CFC}"/>
              </a:ext>
            </a:extLst>
          </p:cNvPr>
          <p:cNvSpPr>
            <a:spLocks noGrp="1"/>
          </p:cNvSpPr>
          <p:nvPr>
            <p:ph type="dt" sz="half" idx="10"/>
          </p:nvPr>
        </p:nvSpPr>
        <p:spPr/>
        <p:txBody>
          <a:bodyPr/>
          <a:lstStyle/>
          <a:p>
            <a:fld id="{8E26B065-FAB4-4934-AACD-8A886000FABE}" type="datetime1">
              <a:rPr lang="en-US" smtClean="0"/>
              <a:t>6/12/2025</a:t>
            </a:fld>
            <a:endParaRPr lang="fa-IR"/>
          </a:p>
        </p:txBody>
      </p:sp>
      <p:sp>
        <p:nvSpPr>
          <p:cNvPr id="6" name="Slide Number Placeholder 5">
            <a:extLst>
              <a:ext uri="{FF2B5EF4-FFF2-40B4-BE49-F238E27FC236}">
                <a16:creationId xmlns:a16="http://schemas.microsoft.com/office/drawing/2014/main" id="{868112DD-78FE-6854-BE37-201D12ACE841}"/>
              </a:ext>
            </a:extLst>
          </p:cNvPr>
          <p:cNvSpPr>
            <a:spLocks noGrp="1"/>
          </p:cNvSpPr>
          <p:nvPr>
            <p:ph type="sldNum" sz="quarter" idx="12"/>
          </p:nvPr>
        </p:nvSpPr>
        <p:spPr/>
        <p:txBody>
          <a:bodyPr/>
          <a:lstStyle/>
          <a:p>
            <a:fld id="{02A5464E-50F3-4799-9739-8246C5445B86}" type="slidenum">
              <a:rPr lang="fa-IR" smtClean="0"/>
              <a:t>6</a:t>
            </a:fld>
            <a:endParaRPr lang="fa-IR"/>
          </a:p>
        </p:txBody>
      </p:sp>
    </p:spTree>
    <p:extLst>
      <p:ext uri="{BB962C8B-B14F-4D97-AF65-F5344CB8AC3E}">
        <p14:creationId xmlns:p14="http://schemas.microsoft.com/office/powerpoint/2010/main" val="304405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613D9EBD-495A-E145-F9F3-5CB3D1A725B7}"/>
              </a:ext>
            </a:extLst>
          </p:cNvPr>
          <p:cNvSpPr>
            <a:spLocks noGrp="1"/>
          </p:cNvSpPr>
          <p:nvPr>
            <p:ph idx="1"/>
          </p:nvPr>
        </p:nvSpPr>
        <p:spPr>
          <a:xfrm>
            <a:off x="632455" y="2403977"/>
            <a:ext cx="8596668" cy="3567843"/>
          </a:xfrm>
        </p:spPr>
        <p:txBody>
          <a:bodyPr>
            <a:normAutofit/>
          </a:bodyPr>
          <a:lstStyle/>
          <a:p>
            <a:pPr marL="0" indent="0" algn="l" rtl="0">
              <a:lnSpc>
                <a:spcPts val="1500"/>
              </a:lnSpc>
              <a:spcAft>
                <a:spcPts val="800"/>
              </a:spcAft>
              <a:buNone/>
            </a:pPr>
            <a:r>
              <a:rPr lang="en-US" sz="24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Children under 5 years of age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For children under 5 years of age: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overweight is weight-for-height greater than 2 standard deviations above WHO Child Growth Standards median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24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obesity is weight-for-height greater than 3 standard deviations above the WHO Child Growth Standards median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sp>
        <p:nvSpPr>
          <p:cNvPr id="4" name="Date Placeholder 3">
            <a:extLst>
              <a:ext uri="{FF2B5EF4-FFF2-40B4-BE49-F238E27FC236}">
                <a16:creationId xmlns:a16="http://schemas.microsoft.com/office/drawing/2014/main" id="{7875F908-9B60-F5CA-1E01-86BE7F4D910A}"/>
              </a:ext>
            </a:extLst>
          </p:cNvPr>
          <p:cNvSpPr>
            <a:spLocks noGrp="1"/>
          </p:cNvSpPr>
          <p:nvPr>
            <p:ph type="dt" sz="half" idx="10"/>
          </p:nvPr>
        </p:nvSpPr>
        <p:spPr/>
        <p:txBody>
          <a:bodyPr/>
          <a:lstStyle/>
          <a:p>
            <a:fld id="{3343748C-E76D-42A9-B6C0-C3096272502A}" type="datetime1">
              <a:rPr lang="en-US" smtClean="0"/>
              <a:t>6/12/2025</a:t>
            </a:fld>
            <a:endParaRPr lang="fa-IR"/>
          </a:p>
        </p:txBody>
      </p:sp>
      <p:sp>
        <p:nvSpPr>
          <p:cNvPr id="6" name="Slide Number Placeholder 5">
            <a:extLst>
              <a:ext uri="{FF2B5EF4-FFF2-40B4-BE49-F238E27FC236}">
                <a16:creationId xmlns:a16="http://schemas.microsoft.com/office/drawing/2014/main" id="{7E87E8D5-7FD3-427C-3AB7-FBB092EB8F19}"/>
              </a:ext>
            </a:extLst>
          </p:cNvPr>
          <p:cNvSpPr>
            <a:spLocks noGrp="1"/>
          </p:cNvSpPr>
          <p:nvPr>
            <p:ph type="sldNum" sz="quarter" idx="12"/>
          </p:nvPr>
        </p:nvSpPr>
        <p:spPr/>
        <p:txBody>
          <a:bodyPr/>
          <a:lstStyle/>
          <a:p>
            <a:fld id="{02A5464E-50F3-4799-9739-8246C5445B86}" type="slidenum">
              <a:rPr lang="fa-IR" smtClean="0"/>
              <a:t>7</a:t>
            </a:fld>
            <a:endParaRPr lang="fa-IR"/>
          </a:p>
        </p:txBody>
      </p:sp>
    </p:spTree>
    <p:extLst>
      <p:ext uri="{BB962C8B-B14F-4D97-AF65-F5344CB8AC3E}">
        <p14:creationId xmlns:p14="http://schemas.microsoft.com/office/powerpoint/2010/main" val="366622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graphicFrame>
        <p:nvGraphicFramePr>
          <p:cNvPr id="4" name="Content Placeholder 3">
            <a:extLst>
              <a:ext uri="{FF2B5EF4-FFF2-40B4-BE49-F238E27FC236}">
                <a16:creationId xmlns:a16="http://schemas.microsoft.com/office/drawing/2014/main" id="{12A9B932-9BA5-CF8C-AF7F-66950BC3B5B4}"/>
              </a:ext>
            </a:extLst>
          </p:cNvPr>
          <p:cNvGraphicFramePr>
            <a:graphicFrameLocks noGrp="1" noChangeAspect="1"/>
          </p:cNvGraphicFramePr>
          <p:nvPr>
            <p:ph idx="1"/>
            <p:extLst>
              <p:ext uri="{D42A27DB-BD31-4B8C-83A1-F6EECF244321}">
                <p14:modId xmlns:p14="http://schemas.microsoft.com/office/powerpoint/2010/main" val="3931224703"/>
              </p:ext>
            </p:extLst>
          </p:nvPr>
        </p:nvGraphicFramePr>
        <p:xfrm>
          <a:off x="1374406" y="1807592"/>
          <a:ext cx="7023488" cy="4621257"/>
        </p:xfrm>
        <a:graphic>
          <a:graphicData uri="http://schemas.openxmlformats.org/presentationml/2006/ole">
            <mc:AlternateContent xmlns:mc="http://schemas.openxmlformats.org/markup-compatibility/2006">
              <mc:Choice xmlns:v="urn:schemas-microsoft-com:vml" Requires="v">
                <p:oleObj name="Acrobat Document" r:id="rId4" imgW="3013384" imgH="2125806" progId="Acrobat.Document.DC">
                  <p:embed/>
                </p:oleObj>
              </mc:Choice>
              <mc:Fallback>
                <p:oleObj name="Acrobat Document" r:id="rId4" imgW="3013384" imgH="2125806" progId="Acrobat.Document.DC">
                  <p:embed/>
                  <p:pic>
                    <p:nvPicPr>
                      <p:cNvPr id="0" name=""/>
                      <p:cNvPicPr/>
                      <p:nvPr/>
                    </p:nvPicPr>
                    <p:blipFill>
                      <a:blip r:embed="rId5"/>
                      <a:stretch>
                        <a:fillRect/>
                      </a:stretch>
                    </p:blipFill>
                    <p:spPr>
                      <a:xfrm>
                        <a:off x="1374406" y="1807592"/>
                        <a:ext cx="7023488" cy="4621257"/>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E1633DE1-A940-6C5C-9830-E8EF07E66FC3}"/>
              </a:ext>
            </a:extLst>
          </p:cNvPr>
          <p:cNvSpPr>
            <a:spLocks noGrp="1"/>
          </p:cNvSpPr>
          <p:nvPr>
            <p:ph type="dt" sz="half" idx="10"/>
          </p:nvPr>
        </p:nvSpPr>
        <p:spPr/>
        <p:txBody>
          <a:bodyPr/>
          <a:lstStyle/>
          <a:p>
            <a:fld id="{DE00AA0B-425B-43F7-9C3D-C69D47FAA861}" type="datetime1">
              <a:rPr lang="en-US" smtClean="0"/>
              <a:t>6/12/2025</a:t>
            </a:fld>
            <a:endParaRPr lang="fa-IR"/>
          </a:p>
        </p:txBody>
      </p:sp>
      <p:sp>
        <p:nvSpPr>
          <p:cNvPr id="6" name="Slide Number Placeholder 5">
            <a:extLst>
              <a:ext uri="{FF2B5EF4-FFF2-40B4-BE49-F238E27FC236}">
                <a16:creationId xmlns:a16="http://schemas.microsoft.com/office/drawing/2014/main" id="{0EEF3841-79AE-782E-DA7B-9F7D41441848}"/>
              </a:ext>
            </a:extLst>
          </p:cNvPr>
          <p:cNvSpPr>
            <a:spLocks noGrp="1"/>
          </p:cNvSpPr>
          <p:nvPr>
            <p:ph type="sldNum" sz="quarter" idx="12"/>
          </p:nvPr>
        </p:nvSpPr>
        <p:spPr/>
        <p:txBody>
          <a:bodyPr/>
          <a:lstStyle/>
          <a:p>
            <a:fld id="{02A5464E-50F3-4799-9739-8246C5445B86}" type="slidenum">
              <a:rPr lang="fa-IR" smtClean="0"/>
              <a:t>8</a:t>
            </a:fld>
            <a:endParaRPr lang="fa-IR"/>
          </a:p>
        </p:txBody>
      </p:sp>
    </p:spTree>
    <p:extLst>
      <p:ext uri="{BB962C8B-B14F-4D97-AF65-F5344CB8AC3E}">
        <p14:creationId xmlns:p14="http://schemas.microsoft.com/office/powerpoint/2010/main" val="203246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B9CD-33D4-1640-CD30-C3FEC2A7580A}"/>
              </a:ext>
            </a:extLst>
          </p:cNvPr>
          <p:cNvSpPr>
            <a:spLocks noGrp="1"/>
          </p:cNvSpPr>
          <p:nvPr>
            <p:ph type="title"/>
          </p:nvPr>
        </p:nvSpPr>
        <p:spPr/>
        <p:txBody>
          <a:bodyPr/>
          <a:lstStyle/>
          <a:p>
            <a:r>
              <a:rPr lang="en-US" sz="3600" b="1"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Overview</a:t>
            </a:r>
            <a:br>
              <a:rPr lang="en-US" dirty="0">
                <a:latin typeface="Calibri" panose="020F0502020204030204" pitchFamily="34" charset="0"/>
                <a:ea typeface="Calibri" panose="020F0502020204030204" pitchFamily="34" charset="0"/>
                <a:cs typeface="Arial" panose="020B0604020202020204" pitchFamily="34" charset="0"/>
              </a:rPr>
            </a:br>
            <a:endParaRPr lang="fa-IR" dirty="0"/>
          </a:p>
        </p:txBody>
      </p:sp>
      <p:pic>
        <p:nvPicPr>
          <p:cNvPr id="5" name="Picture 4">
            <a:extLst>
              <a:ext uri="{FF2B5EF4-FFF2-40B4-BE49-F238E27FC236}">
                <a16:creationId xmlns:a16="http://schemas.microsoft.com/office/drawing/2014/main" id="{C590F501-7633-C74B-0F8A-45BAF33C8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392" y="73737"/>
            <a:ext cx="2109291" cy="1671569"/>
          </a:xfrm>
          <a:prstGeom prst="rect">
            <a:avLst/>
          </a:prstGeom>
        </p:spPr>
      </p:pic>
      <p:pic>
        <p:nvPicPr>
          <p:cNvPr id="7" name="Picture 6">
            <a:extLst>
              <a:ext uri="{FF2B5EF4-FFF2-40B4-BE49-F238E27FC236}">
                <a16:creationId xmlns:a16="http://schemas.microsoft.com/office/drawing/2014/main" id="{7ED40182-C91A-826A-54A8-7280BEA64FCE}"/>
              </a:ext>
            </a:extLst>
          </p:cNvPr>
          <p:cNvPicPr>
            <a:picLocks noChangeAspect="1"/>
          </p:cNvPicPr>
          <p:nvPr/>
        </p:nvPicPr>
        <p:blipFill>
          <a:blip r:embed="rId3"/>
          <a:stretch>
            <a:fillRect/>
          </a:stretch>
        </p:blipFill>
        <p:spPr>
          <a:xfrm>
            <a:off x="7647156" y="136023"/>
            <a:ext cx="1626846" cy="1671569"/>
          </a:xfrm>
          <a:prstGeom prst="rect">
            <a:avLst/>
          </a:prstGeom>
        </p:spPr>
      </p:pic>
      <p:graphicFrame>
        <p:nvGraphicFramePr>
          <p:cNvPr id="8" name="Content Placeholder 7">
            <a:extLst>
              <a:ext uri="{FF2B5EF4-FFF2-40B4-BE49-F238E27FC236}">
                <a16:creationId xmlns:a16="http://schemas.microsoft.com/office/drawing/2014/main" id="{881222E8-EAFB-FB80-ABA2-2BD597CA6DEB}"/>
              </a:ext>
            </a:extLst>
          </p:cNvPr>
          <p:cNvGraphicFramePr>
            <a:graphicFrameLocks noGrp="1" noChangeAspect="1"/>
          </p:cNvGraphicFramePr>
          <p:nvPr>
            <p:ph idx="1"/>
            <p:extLst>
              <p:ext uri="{D42A27DB-BD31-4B8C-83A1-F6EECF244321}">
                <p14:modId xmlns:p14="http://schemas.microsoft.com/office/powerpoint/2010/main" val="4016624994"/>
              </p:ext>
            </p:extLst>
          </p:nvPr>
        </p:nvGraphicFramePr>
        <p:xfrm>
          <a:off x="1503432" y="1807592"/>
          <a:ext cx="7303980" cy="4682965"/>
        </p:xfrm>
        <a:graphic>
          <a:graphicData uri="http://schemas.openxmlformats.org/presentationml/2006/ole">
            <mc:AlternateContent xmlns:mc="http://schemas.openxmlformats.org/markup-compatibility/2006">
              <mc:Choice xmlns:v="urn:schemas-microsoft-com:vml" Requires="v">
                <p:oleObj name="Acrobat Document" r:id="rId4" imgW="3013384" imgH="2125806" progId="Acrobat.Document.DC">
                  <p:embed/>
                </p:oleObj>
              </mc:Choice>
              <mc:Fallback>
                <p:oleObj name="Acrobat Document" r:id="rId4" imgW="3013384" imgH="2125806" progId="Acrobat.Document.DC">
                  <p:embed/>
                  <p:pic>
                    <p:nvPicPr>
                      <p:cNvPr id="0" name=""/>
                      <p:cNvPicPr/>
                      <p:nvPr/>
                    </p:nvPicPr>
                    <p:blipFill>
                      <a:blip r:embed="rId5"/>
                      <a:stretch>
                        <a:fillRect/>
                      </a:stretch>
                    </p:blipFill>
                    <p:spPr>
                      <a:xfrm>
                        <a:off x="1503432" y="1807592"/>
                        <a:ext cx="7303980" cy="4682965"/>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CAE83B8C-31FB-CBB2-3E3D-BA776E8030A1}"/>
              </a:ext>
            </a:extLst>
          </p:cNvPr>
          <p:cNvSpPr>
            <a:spLocks noGrp="1"/>
          </p:cNvSpPr>
          <p:nvPr>
            <p:ph type="dt" sz="half" idx="10"/>
          </p:nvPr>
        </p:nvSpPr>
        <p:spPr/>
        <p:txBody>
          <a:bodyPr/>
          <a:lstStyle/>
          <a:p>
            <a:fld id="{FCFE0FE6-D96C-42EA-A54E-E9CBECB78BB5}" type="datetime1">
              <a:rPr lang="en-US" smtClean="0"/>
              <a:t>6/12/2025</a:t>
            </a:fld>
            <a:endParaRPr lang="fa-IR"/>
          </a:p>
        </p:txBody>
      </p:sp>
      <p:sp>
        <p:nvSpPr>
          <p:cNvPr id="4" name="Slide Number Placeholder 3">
            <a:extLst>
              <a:ext uri="{FF2B5EF4-FFF2-40B4-BE49-F238E27FC236}">
                <a16:creationId xmlns:a16="http://schemas.microsoft.com/office/drawing/2014/main" id="{354E96E8-D6AC-F718-BF1A-EBCB7C115B7A}"/>
              </a:ext>
            </a:extLst>
          </p:cNvPr>
          <p:cNvSpPr>
            <a:spLocks noGrp="1"/>
          </p:cNvSpPr>
          <p:nvPr>
            <p:ph type="sldNum" sz="quarter" idx="12"/>
          </p:nvPr>
        </p:nvSpPr>
        <p:spPr/>
        <p:txBody>
          <a:bodyPr/>
          <a:lstStyle/>
          <a:p>
            <a:fld id="{02A5464E-50F3-4799-9739-8246C5445B86}" type="slidenum">
              <a:rPr lang="fa-IR" smtClean="0"/>
              <a:t>9</a:t>
            </a:fld>
            <a:endParaRPr lang="fa-IR"/>
          </a:p>
        </p:txBody>
      </p:sp>
    </p:spTree>
    <p:extLst>
      <p:ext uri="{BB962C8B-B14F-4D97-AF65-F5344CB8AC3E}">
        <p14:creationId xmlns:p14="http://schemas.microsoft.com/office/powerpoint/2010/main" val="39322261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2135</TotalTime>
  <Words>1452</Words>
  <Application>Microsoft Office PowerPoint</Application>
  <PresentationFormat>Widescreen</PresentationFormat>
  <Paragraphs>146</Paragraphs>
  <Slides>22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Century Gothic</vt:lpstr>
      <vt:lpstr>Google Sans</vt:lpstr>
      <vt:lpstr>Noto Sans</vt:lpstr>
      <vt:lpstr>Symbol</vt:lpstr>
      <vt:lpstr>Trebuchet MS</vt:lpstr>
      <vt:lpstr>Wingdings 3</vt:lpstr>
      <vt:lpstr>Facet</vt:lpstr>
      <vt:lpstr>Acrobat Document</vt:lpstr>
      <vt:lpstr>چاقی کودکان شاخص های تشخیص- استراتژی های پیشگیرانه</vt:lpstr>
      <vt:lpstr>Key facts </vt:lpstr>
      <vt:lpstr>Overview </vt:lpstr>
      <vt:lpstr>Overview </vt:lpstr>
      <vt:lpstr>Overview </vt:lpstr>
      <vt:lpstr>Overview </vt:lpstr>
      <vt:lpstr>Overview </vt:lpstr>
      <vt:lpstr>Overview </vt:lpstr>
      <vt:lpstr>Overview </vt:lpstr>
      <vt:lpstr>Overview </vt:lpstr>
      <vt:lpstr>Overview </vt:lpstr>
      <vt:lpstr>Overview </vt:lpstr>
      <vt:lpstr>Causes of overweight  and obesity </vt:lpstr>
      <vt:lpstr>Causes of overweight  and obesity </vt:lpstr>
      <vt:lpstr>Prevention and management</vt:lpstr>
      <vt:lpstr>Prevention and management</vt:lpstr>
      <vt:lpstr>Prevention and management</vt:lpstr>
      <vt:lpstr>Prevention and management</vt:lpstr>
      <vt:lpstr>Prevention and management</vt:lpstr>
      <vt:lpstr>Prevention and management</vt:lpstr>
      <vt:lpstr>WHO Technical Package  to Stop Obesity</vt:lpstr>
      <vt:lpstr>از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چاقی کودکان شاخص های تشخیص- استراتژی های پیشگیرانه</dc:title>
  <dc:creator>Dr. Kalantari</dc:creator>
  <cp:lastModifiedBy>Dr. Kalantari</cp:lastModifiedBy>
  <cp:revision>6</cp:revision>
  <dcterms:created xsi:type="dcterms:W3CDTF">2025-06-09T09:15:44Z</dcterms:created>
  <dcterms:modified xsi:type="dcterms:W3CDTF">2025-06-11T21:48:36Z</dcterms:modified>
</cp:coreProperties>
</file>