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4"/>
  </p:notesMasterIdLst>
  <p:sldIdLst>
    <p:sldId id="256" r:id="rId2"/>
    <p:sldId id="257" r:id="rId3"/>
    <p:sldId id="258" r:id="rId4"/>
    <p:sldId id="274" r:id="rId5"/>
    <p:sldId id="275" r:id="rId6"/>
    <p:sldId id="276" r:id="rId7"/>
    <p:sldId id="259" r:id="rId8"/>
    <p:sldId id="262" r:id="rId9"/>
    <p:sldId id="263" r:id="rId10"/>
    <p:sldId id="260" r:id="rId11"/>
    <p:sldId id="264" r:id="rId12"/>
    <p:sldId id="265" r:id="rId13"/>
    <p:sldId id="261" r:id="rId14"/>
    <p:sldId id="266" r:id="rId15"/>
    <p:sldId id="267" r:id="rId16"/>
    <p:sldId id="268" r:id="rId17"/>
    <p:sldId id="269" r:id="rId18"/>
    <p:sldId id="270" r:id="rId19"/>
    <p:sldId id="271" r:id="rId20"/>
    <p:sldId id="272" r:id="rId21"/>
    <p:sldId id="273"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3800" autoAdjust="0"/>
  </p:normalViewPr>
  <p:slideViewPr>
    <p:cSldViewPr snapToGrid="0">
      <p:cViewPr varScale="1">
        <p:scale>
          <a:sx n="68" d="100"/>
          <a:sy n="68" d="100"/>
        </p:scale>
        <p:origin x="106"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fa-I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DE9C239E-666C-45C8-BB00-553FC5F7D30F}" type="datetimeFigureOut">
              <a:rPr lang="fa-IR" smtClean="0"/>
              <a:t>16/12/1446</a:t>
            </a:fld>
            <a:endParaRPr lang="fa-I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fa-I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24EF9D09-88D1-434B-8980-419FB887E825}" type="slidenum">
              <a:rPr lang="fa-IR" smtClean="0"/>
              <a:t>‹#›</a:t>
            </a:fld>
            <a:endParaRPr lang="fa-IR"/>
          </a:p>
        </p:txBody>
      </p:sp>
    </p:spTree>
    <p:extLst>
      <p:ext uri="{BB962C8B-B14F-4D97-AF65-F5344CB8AC3E}">
        <p14:creationId xmlns:p14="http://schemas.microsoft.com/office/powerpoint/2010/main" val="1512809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4140BFA-4F84-4AD1-8EA0-E8D11072E468}" type="datetime1">
              <a:rPr lang="en-US" smtClean="0"/>
              <a:t>6/12/2025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2A5464E-50F3-4799-9739-8246C5445B86}" type="slidenum">
              <a:rPr lang="fa-IR" smtClean="0"/>
              <a:t>‹#›</a:t>
            </a:fld>
            <a:endParaRPr lang="fa-IR"/>
          </a:p>
        </p:txBody>
      </p:sp>
    </p:spTree>
    <p:extLst>
      <p:ext uri="{BB962C8B-B14F-4D97-AF65-F5344CB8AC3E}">
        <p14:creationId xmlns:p14="http://schemas.microsoft.com/office/powerpoint/2010/main" val="4213004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5462D2-94D7-4E6D-97DB-3672ADA804C8}" type="datetime1">
              <a:rPr lang="en-US" smtClean="0"/>
              <a:t>6/12/2025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2A5464E-50F3-4799-9739-8246C5445B86}" type="slidenum">
              <a:rPr lang="fa-IR" smtClean="0"/>
              <a:t>‹#›</a:t>
            </a:fld>
            <a:endParaRPr lang="fa-IR"/>
          </a:p>
        </p:txBody>
      </p:sp>
    </p:spTree>
    <p:extLst>
      <p:ext uri="{BB962C8B-B14F-4D97-AF65-F5344CB8AC3E}">
        <p14:creationId xmlns:p14="http://schemas.microsoft.com/office/powerpoint/2010/main" val="3834773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3DADA0-F277-4D0A-8648-39CA75D889F3}" type="datetime1">
              <a:rPr lang="en-US" smtClean="0"/>
              <a:t>6/12/2025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2A5464E-50F3-4799-9739-8246C5445B86}" type="slidenum">
              <a:rPr lang="fa-IR" smtClean="0"/>
              <a:t>‹#›</a:t>
            </a:fld>
            <a:endParaRPr lang="fa-I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22300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5A92AD-1E19-495D-8E6E-4B1F2DE7B5D8}" type="datetime1">
              <a:rPr lang="en-US" smtClean="0"/>
              <a:t>6/12/2025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2A5464E-50F3-4799-9739-8246C5445B86}" type="slidenum">
              <a:rPr lang="fa-IR" smtClean="0"/>
              <a:t>‹#›</a:t>
            </a:fld>
            <a:endParaRPr lang="fa-IR"/>
          </a:p>
        </p:txBody>
      </p:sp>
    </p:spTree>
    <p:extLst>
      <p:ext uri="{BB962C8B-B14F-4D97-AF65-F5344CB8AC3E}">
        <p14:creationId xmlns:p14="http://schemas.microsoft.com/office/powerpoint/2010/main" val="571554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62185B-E23A-4670-AAD6-44219731BBCF}" type="datetime1">
              <a:rPr lang="en-US" smtClean="0"/>
              <a:t>6/12/2025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2A5464E-50F3-4799-9739-8246C5445B86}"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334427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A38983-DD3E-4A85-9D03-67ABE205E777}" type="datetime1">
              <a:rPr lang="en-US" smtClean="0"/>
              <a:t>6/12/2025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2A5464E-50F3-4799-9739-8246C5445B86}" type="slidenum">
              <a:rPr lang="fa-IR" smtClean="0"/>
              <a:t>‹#›</a:t>
            </a:fld>
            <a:endParaRPr lang="fa-IR"/>
          </a:p>
        </p:txBody>
      </p:sp>
    </p:spTree>
    <p:extLst>
      <p:ext uri="{BB962C8B-B14F-4D97-AF65-F5344CB8AC3E}">
        <p14:creationId xmlns:p14="http://schemas.microsoft.com/office/powerpoint/2010/main" val="1819951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12E18E-E2A5-406C-A532-A43ECEFF0216}" type="datetime1">
              <a:rPr lang="en-US" smtClean="0"/>
              <a:t>6/12/2025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2A5464E-50F3-4799-9739-8246C5445B86}" type="slidenum">
              <a:rPr lang="fa-IR" smtClean="0"/>
              <a:t>‹#›</a:t>
            </a:fld>
            <a:endParaRPr lang="fa-IR"/>
          </a:p>
        </p:txBody>
      </p:sp>
    </p:spTree>
    <p:extLst>
      <p:ext uri="{BB962C8B-B14F-4D97-AF65-F5344CB8AC3E}">
        <p14:creationId xmlns:p14="http://schemas.microsoft.com/office/powerpoint/2010/main" val="401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4E47B3-B48C-4E6A-9C8A-3B313C967EB8}" type="datetime1">
              <a:rPr lang="en-US" smtClean="0"/>
              <a:t>6/12/2025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2A5464E-50F3-4799-9739-8246C5445B86}" type="slidenum">
              <a:rPr lang="fa-IR" smtClean="0"/>
              <a:t>‹#›</a:t>
            </a:fld>
            <a:endParaRPr lang="fa-IR"/>
          </a:p>
        </p:txBody>
      </p:sp>
    </p:spTree>
    <p:extLst>
      <p:ext uri="{BB962C8B-B14F-4D97-AF65-F5344CB8AC3E}">
        <p14:creationId xmlns:p14="http://schemas.microsoft.com/office/powerpoint/2010/main" val="958146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5C3650-7F0B-4F96-AB97-C34E6BB6D424}" type="datetime1">
              <a:rPr lang="en-US" smtClean="0"/>
              <a:t>6/12/2025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2A5464E-50F3-4799-9739-8246C5445B86}" type="slidenum">
              <a:rPr lang="fa-IR" smtClean="0"/>
              <a:t>‹#›</a:t>
            </a:fld>
            <a:endParaRPr lang="fa-IR"/>
          </a:p>
        </p:txBody>
      </p:sp>
    </p:spTree>
    <p:extLst>
      <p:ext uri="{BB962C8B-B14F-4D97-AF65-F5344CB8AC3E}">
        <p14:creationId xmlns:p14="http://schemas.microsoft.com/office/powerpoint/2010/main" val="1381245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C1323E-A697-49D3-89E5-72E1956CB16E}" type="datetime1">
              <a:rPr lang="en-US" smtClean="0"/>
              <a:t>6/12/2025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2A5464E-50F3-4799-9739-8246C5445B86}" type="slidenum">
              <a:rPr lang="fa-IR" smtClean="0"/>
              <a:t>‹#›</a:t>
            </a:fld>
            <a:endParaRPr lang="fa-IR"/>
          </a:p>
        </p:txBody>
      </p:sp>
    </p:spTree>
    <p:extLst>
      <p:ext uri="{BB962C8B-B14F-4D97-AF65-F5344CB8AC3E}">
        <p14:creationId xmlns:p14="http://schemas.microsoft.com/office/powerpoint/2010/main" val="3423299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D3745B-41BF-45D0-B3A8-9386157E447C}" type="datetime1">
              <a:rPr lang="en-US" smtClean="0"/>
              <a:t>6/12/2025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2A5464E-50F3-4799-9739-8246C5445B86}" type="slidenum">
              <a:rPr lang="fa-IR" smtClean="0"/>
              <a:t>‹#›</a:t>
            </a:fld>
            <a:endParaRPr lang="fa-IR"/>
          </a:p>
        </p:txBody>
      </p:sp>
    </p:spTree>
    <p:extLst>
      <p:ext uri="{BB962C8B-B14F-4D97-AF65-F5344CB8AC3E}">
        <p14:creationId xmlns:p14="http://schemas.microsoft.com/office/powerpoint/2010/main" val="747929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1CC8796-FE92-48D1-8C5D-1EED86B42603}" type="datetime1">
              <a:rPr lang="en-US" smtClean="0"/>
              <a:t>6/12/2025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2A5464E-50F3-4799-9739-8246C5445B86}" type="slidenum">
              <a:rPr lang="fa-IR" smtClean="0"/>
              <a:t>‹#›</a:t>
            </a:fld>
            <a:endParaRPr lang="fa-IR"/>
          </a:p>
        </p:txBody>
      </p:sp>
    </p:spTree>
    <p:extLst>
      <p:ext uri="{BB962C8B-B14F-4D97-AF65-F5344CB8AC3E}">
        <p14:creationId xmlns:p14="http://schemas.microsoft.com/office/powerpoint/2010/main" val="859211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5FB08A5-11A9-4D9C-A79F-8CE960BBF062}" type="datetime1">
              <a:rPr lang="en-US" smtClean="0"/>
              <a:t>6/12/2025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2A5464E-50F3-4799-9739-8246C5445B86}" type="slidenum">
              <a:rPr lang="fa-IR" smtClean="0"/>
              <a:t>‹#›</a:t>
            </a:fld>
            <a:endParaRPr lang="fa-IR"/>
          </a:p>
        </p:txBody>
      </p:sp>
    </p:spTree>
    <p:extLst>
      <p:ext uri="{BB962C8B-B14F-4D97-AF65-F5344CB8AC3E}">
        <p14:creationId xmlns:p14="http://schemas.microsoft.com/office/powerpoint/2010/main" val="4034479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2221F8-1C40-4F88-BFAC-B331DF459EF2}" type="datetime1">
              <a:rPr lang="en-US" smtClean="0"/>
              <a:t>6/12/2025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2A5464E-50F3-4799-9739-8246C5445B86}" type="slidenum">
              <a:rPr lang="fa-IR" smtClean="0"/>
              <a:t>‹#›</a:t>
            </a:fld>
            <a:endParaRPr lang="fa-IR"/>
          </a:p>
        </p:txBody>
      </p:sp>
    </p:spTree>
    <p:extLst>
      <p:ext uri="{BB962C8B-B14F-4D97-AF65-F5344CB8AC3E}">
        <p14:creationId xmlns:p14="http://schemas.microsoft.com/office/powerpoint/2010/main" val="2898986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14F81F-CFC4-4499-9B8D-5F98718DBA73}" type="datetime1">
              <a:rPr lang="en-US" smtClean="0"/>
              <a:t>6/12/2025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2A5464E-50F3-4799-9739-8246C5445B86}" type="slidenum">
              <a:rPr lang="fa-IR" smtClean="0"/>
              <a:t>‹#›</a:t>
            </a:fld>
            <a:endParaRPr lang="fa-IR"/>
          </a:p>
        </p:txBody>
      </p:sp>
    </p:spTree>
    <p:extLst>
      <p:ext uri="{BB962C8B-B14F-4D97-AF65-F5344CB8AC3E}">
        <p14:creationId xmlns:p14="http://schemas.microsoft.com/office/powerpoint/2010/main" val="4276627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C2E6626-A6A5-47B7-A1FD-985C8F968733}" type="datetime1">
              <a:rPr lang="en-US" smtClean="0"/>
              <a:t>6/12/2025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2A5464E-50F3-4799-9739-8246C5445B86}" type="slidenum">
              <a:rPr lang="fa-IR" smtClean="0"/>
              <a:t>‹#›</a:t>
            </a:fld>
            <a:endParaRPr lang="fa-IR"/>
          </a:p>
        </p:txBody>
      </p:sp>
    </p:spTree>
    <p:extLst>
      <p:ext uri="{BB962C8B-B14F-4D97-AF65-F5344CB8AC3E}">
        <p14:creationId xmlns:p14="http://schemas.microsoft.com/office/powerpoint/2010/main" val="900378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328452-D477-4E43-B82C-8687524B38B4}" type="datetime1">
              <a:rPr lang="en-US" smtClean="0"/>
              <a:t>6/12/2025</a:t>
            </a:fld>
            <a:endParaRPr lang="fa-I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2A5464E-50F3-4799-9739-8246C5445B86}" type="slidenum">
              <a:rPr lang="fa-IR" smtClean="0"/>
              <a:t>‹#›</a:t>
            </a:fld>
            <a:endParaRPr lang="fa-IR"/>
          </a:p>
        </p:txBody>
      </p:sp>
    </p:spTree>
    <p:extLst>
      <p:ext uri="{BB962C8B-B14F-4D97-AF65-F5344CB8AC3E}">
        <p14:creationId xmlns:p14="http://schemas.microsoft.com/office/powerpoint/2010/main" val="14924283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oleObject" Target="../embeddings/oleObject3.bin"/></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oleObject" Target="../embeddings/oleObject4.bin"/></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1D204-68BB-C644-1783-E04E22387E7A}"/>
              </a:ext>
            </a:extLst>
          </p:cNvPr>
          <p:cNvSpPr>
            <a:spLocks noGrp="1"/>
          </p:cNvSpPr>
          <p:nvPr>
            <p:ph type="ctrTitle"/>
          </p:nvPr>
        </p:nvSpPr>
        <p:spPr>
          <a:xfrm>
            <a:off x="1462292" y="1492611"/>
            <a:ext cx="8063175" cy="2387600"/>
          </a:xfrm>
        </p:spPr>
        <p:txBody>
          <a:bodyPr>
            <a:normAutofit/>
          </a:bodyPr>
          <a:lstStyle/>
          <a:p>
            <a:pPr algn="ctr"/>
            <a:r>
              <a:rPr lang="fa-IR" dirty="0">
                <a:cs typeface="B Koodak" panose="00000700000000000000" pitchFamily="2" charset="-78"/>
              </a:rPr>
              <a:t>چاقی کودکان</a:t>
            </a:r>
            <a:br>
              <a:rPr lang="fa-IR" dirty="0">
                <a:cs typeface="B Koodak" panose="00000700000000000000" pitchFamily="2" charset="-78"/>
              </a:rPr>
            </a:br>
            <a:r>
              <a:rPr lang="fa-IR" sz="4400" dirty="0">
                <a:cs typeface="B Koodak" panose="00000700000000000000" pitchFamily="2" charset="-78"/>
              </a:rPr>
              <a:t>شاخص های تشخیص- استراتژی های پیشگیرانه</a:t>
            </a:r>
            <a:endParaRPr lang="fa-IR" dirty="0">
              <a:cs typeface="B Koodak" panose="00000700000000000000" pitchFamily="2" charset="-78"/>
            </a:endParaRPr>
          </a:p>
        </p:txBody>
      </p:sp>
      <p:sp>
        <p:nvSpPr>
          <p:cNvPr id="3" name="Subtitle 2">
            <a:extLst>
              <a:ext uri="{FF2B5EF4-FFF2-40B4-BE49-F238E27FC236}">
                <a16:creationId xmlns:a16="http://schemas.microsoft.com/office/drawing/2014/main" id="{E1A92F98-A6FA-2311-0201-09D9951BC609}"/>
              </a:ext>
            </a:extLst>
          </p:cNvPr>
          <p:cNvSpPr>
            <a:spLocks noGrp="1"/>
          </p:cNvSpPr>
          <p:nvPr>
            <p:ph type="subTitle" idx="1"/>
          </p:nvPr>
        </p:nvSpPr>
        <p:spPr>
          <a:xfrm>
            <a:off x="1507067" y="4050833"/>
            <a:ext cx="7766936" cy="1609471"/>
          </a:xfrm>
        </p:spPr>
        <p:txBody>
          <a:bodyPr>
            <a:normAutofit fontScale="92500" lnSpcReduction="20000"/>
          </a:bodyPr>
          <a:lstStyle/>
          <a:p>
            <a:pPr algn="ctr"/>
            <a:r>
              <a:rPr lang="fa-IR" sz="3200" dirty="0">
                <a:cs typeface="B Koodak" panose="00000700000000000000" pitchFamily="2" charset="-78"/>
              </a:rPr>
              <a:t>دکتر ناصر کلانتری</a:t>
            </a:r>
          </a:p>
          <a:p>
            <a:pPr algn="ctr"/>
            <a:r>
              <a:rPr lang="fa-IR" sz="1900" dirty="0">
                <a:cs typeface="B Koodak" panose="00000700000000000000" pitchFamily="2" charset="-78"/>
              </a:rPr>
              <a:t>متخصص سلامت کودکان</a:t>
            </a:r>
          </a:p>
          <a:p>
            <a:pPr algn="ctr"/>
            <a:r>
              <a:rPr lang="fa-IR" sz="1900" dirty="0">
                <a:cs typeface="B Koodak" panose="00000700000000000000" pitchFamily="2" charset="-78"/>
              </a:rPr>
              <a:t>استاد دانشگاه</a:t>
            </a:r>
          </a:p>
          <a:p>
            <a:pPr algn="ctr"/>
            <a:r>
              <a:rPr lang="fa-IR" sz="1900" dirty="0">
                <a:cs typeface="B Koodak" panose="00000700000000000000" pitchFamily="2" charset="-78"/>
              </a:rPr>
              <a:t>دانشگاه علوم پزشکی و خدمات بهداشتی-درمانی شهید بهشتی</a:t>
            </a:r>
          </a:p>
        </p:txBody>
      </p:sp>
      <p:pic>
        <p:nvPicPr>
          <p:cNvPr id="4" name="Picture 3">
            <a:extLst>
              <a:ext uri="{FF2B5EF4-FFF2-40B4-BE49-F238E27FC236}">
                <a16:creationId xmlns:a16="http://schemas.microsoft.com/office/drawing/2014/main" id="{94379D24-B3A1-A74D-1D78-C26B0BAFD8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1961" y="32900"/>
            <a:ext cx="2328073" cy="2086852"/>
          </a:xfrm>
          <a:prstGeom prst="rect">
            <a:avLst/>
          </a:prstGeom>
        </p:spPr>
      </p:pic>
      <p:pic>
        <p:nvPicPr>
          <p:cNvPr id="5" name="Picture 4">
            <a:extLst>
              <a:ext uri="{FF2B5EF4-FFF2-40B4-BE49-F238E27FC236}">
                <a16:creationId xmlns:a16="http://schemas.microsoft.com/office/drawing/2014/main" id="{186C1012-38EF-A863-40A3-8F20268D0435}"/>
              </a:ext>
            </a:extLst>
          </p:cNvPr>
          <p:cNvPicPr>
            <a:picLocks noChangeAspect="1"/>
          </p:cNvPicPr>
          <p:nvPr/>
        </p:nvPicPr>
        <p:blipFill>
          <a:blip r:embed="rId3"/>
          <a:stretch>
            <a:fillRect/>
          </a:stretch>
        </p:blipFill>
        <p:spPr>
          <a:xfrm>
            <a:off x="7511544" y="192121"/>
            <a:ext cx="1626846" cy="1671569"/>
          </a:xfrm>
          <a:prstGeom prst="rect">
            <a:avLst/>
          </a:prstGeom>
        </p:spPr>
      </p:pic>
    </p:spTree>
    <p:extLst>
      <p:ext uri="{BB962C8B-B14F-4D97-AF65-F5344CB8AC3E}">
        <p14:creationId xmlns:p14="http://schemas.microsoft.com/office/powerpoint/2010/main" val="4202723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B9CD-33D4-1640-CD30-C3FEC2A7580A}"/>
              </a:ext>
            </a:extLst>
          </p:cNvPr>
          <p:cNvSpPr>
            <a:spLocks noGrp="1"/>
          </p:cNvSpPr>
          <p:nvPr>
            <p:ph type="title"/>
          </p:nvPr>
        </p:nvSpPr>
        <p:spPr/>
        <p:txBody>
          <a:bodyPr/>
          <a:lstStyle/>
          <a:p>
            <a:r>
              <a:rPr lang="en-US" sz="36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Overview</a:t>
            </a:r>
            <a:br>
              <a:rPr lang="en-US" dirty="0">
                <a:latin typeface="Calibri" panose="020F0502020204030204" pitchFamily="34" charset="0"/>
                <a:ea typeface="Calibri" panose="020F0502020204030204" pitchFamily="34" charset="0"/>
                <a:cs typeface="Arial" panose="020B0604020202020204" pitchFamily="34" charset="0"/>
              </a:rPr>
            </a:br>
            <a:endParaRPr lang="fa-IR" dirty="0"/>
          </a:p>
        </p:txBody>
      </p:sp>
      <p:sp>
        <p:nvSpPr>
          <p:cNvPr id="3" name="Content Placeholder 2">
            <a:extLst>
              <a:ext uri="{FF2B5EF4-FFF2-40B4-BE49-F238E27FC236}">
                <a16:creationId xmlns:a16="http://schemas.microsoft.com/office/drawing/2014/main" id="{613D9EBD-495A-E145-F9F3-5CB3D1A725B7}"/>
              </a:ext>
            </a:extLst>
          </p:cNvPr>
          <p:cNvSpPr>
            <a:spLocks noGrp="1"/>
          </p:cNvSpPr>
          <p:nvPr>
            <p:ph idx="1"/>
          </p:nvPr>
        </p:nvSpPr>
        <p:spPr>
          <a:xfrm>
            <a:off x="632455" y="2403977"/>
            <a:ext cx="8596668" cy="3567843"/>
          </a:xfrm>
        </p:spPr>
        <p:txBody>
          <a:bodyPr>
            <a:normAutofit/>
          </a:bodyPr>
          <a:lstStyle/>
          <a:p>
            <a:pPr marL="0" indent="0" algn="l" rtl="0">
              <a:lnSpc>
                <a:spcPts val="1500"/>
              </a:lnSpc>
              <a:spcAft>
                <a:spcPts val="800"/>
              </a:spcAft>
              <a:buNone/>
            </a:pPr>
            <a:r>
              <a:rPr lang="en-US" sz="24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Children aged between 5–19 years</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07000"/>
              </a:lnSpc>
              <a:spcAft>
                <a:spcPts val="800"/>
              </a:spcAft>
            </a:pPr>
            <a:r>
              <a:rPr lang="en-US" sz="2400" dirty="0">
                <a:solidFill>
                  <a:srgbClr val="3C4245"/>
                </a:solidFill>
                <a:latin typeface="Arial" panose="020B0604020202020204" pitchFamily="34" charset="0"/>
                <a:ea typeface="Times New Roman" panose="02020603050405020304" pitchFamily="18" charset="0"/>
                <a:cs typeface="Arial" panose="020B0604020202020204" pitchFamily="34" charset="0"/>
              </a:rPr>
              <a:t>overweight is BMI-for-age greater than 1 standard deviation above the WHO Growth Reference median; and</a:t>
            </a:r>
            <a:endParaRPr lang="en-US" sz="2400" dirty="0">
              <a:latin typeface="Calibri" panose="020F0502020204030204" pitchFamily="34" charset="0"/>
              <a:ea typeface="Calibri" panose="020F0502020204030204" pitchFamily="34" charset="0"/>
              <a:cs typeface="Arial" panose="020B0604020202020204" pitchFamily="34" charset="0"/>
            </a:endParaRPr>
          </a:p>
          <a:p>
            <a:pPr algn="l" rtl="0"/>
            <a:r>
              <a:rPr lang="en-US" sz="2400" dirty="0">
                <a:solidFill>
                  <a:srgbClr val="3C4245"/>
                </a:solidFill>
                <a:effectLst/>
                <a:latin typeface="Arial" panose="020B0604020202020204" pitchFamily="34" charset="0"/>
                <a:ea typeface="Times New Roman" panose="02020603050405020304" pitchFamily="18" charset="0"/>
              </a:rPr>
              <a:t>obesity is </a:t>
            </a:r>
            <a:r>
              <a:rPr lang="en-US" sz="2400" dirty="0">
                <a:solidFill>
                  <a:srgbClr val="3C4245"/>
                </a:solidFill>
                <a:latin typeface="Arial" panose="020B0604020202020204" pitchFamily="34" charset="0"/>
                <a:ea typeface="Times New Roman" panose="02020603050405020304" pitchFamily="18" charset="0"/>
                <a:cs typeface="Arial" panose="020B0604020202020204" pitchFamily="34" charset="0"/>
              </a:rPr>
              <a:t>BMI-for-age </a:t>
            </a:r>
            <a:r>
              <a:rPr lang="en-US" sz="2400" dirty="0">
                <a:solidFill>
                  <a:srgbClr val="3C4245"/>
                </a:solidFill>
                <a:effectLst/>
                <a:latin typeface="Arial" panose="020B0604020202020204" pitchFamily="34" charset="0"/>
                <a:ea typeface="Times New Roman" panose="02020603050405020304" pitchFamily="18" charset="0"/>
              </a:rPr>
              <a:t>greater than 2 standard deviations above the WHO Growth Reference median</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C590F501-7633-C74B-0F8A-45BAF33C89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6392" y="73737"/>
            <a:ext cx="2109291" cy="1671569"/>
          </a:xfrm>
          <a:prstGeom prst="rect">
            <a:avLst/>
          </a:prstGeom>
        </p:spPr>
      </p:pic>
      <p:pic>
        <p:nvPicPr>
          <p:cNvPr id="7" name="Picture 6">
            <a:extLst>
              <a:ext uri="{FF2B5EF4-FFF2-40B4-BE49-F238E27FC236}">
                <a16:creationId xmlns:a16="http://schemas.microsoft.com/office/drawing/2014/main" id="{7ED40182-C91A-826A-54A8-7280BEA64FCE}"/>
              </a:ext>
            </a:extLst>
          </p:cNvPr>
          <p:cNvPicPr>
            <a:picLocks noChangeAspect="1"/>
          </p:cNvPicPr>
          <p:nvPr/>
        </p:nvPicPr>
        <p:blipFill>
          <a:blip r:embed="rId3"/>
          <a:stretch>
            <a:fillRect/>
          </a:stretch>
        </p:blipFill>
        <p:spPr>
          <a:xfrm>
            <a:off x="7647156" y="136023"/>
            <a:ext cx="1626846" cy="1671569"/>
          </a:xfrm>
          <a:prstGeom prst="rect">
            <a:avLst/>
          </a:prstGeom>
        </p:spPr>
      </p:pic>
      <p:sp>
        <p:nvSpPr>
          <p:cNvPr id="4" name="Date Placeholder 3">
            <a:extLst>
              <a:ext uri="{FF2B5EF4-FFF2-40B4-BE49-F238E27FC236}">
                <a16:creationId xmlns:a16="http://schemas.microsoft.com/office/drawing/2014/main" id="{6803C591-CFF8-7940-8612-C31459570521}"/>
              </a:ext>
            </a:extLst>
          </p:cNvPr>
          <p:cNvSpPr>
            <a:spLocks noGrp="1"/>
          </p:cNvSpPr>
          <p:nvPr>
            <p:ph type="dt" sz="half" idx="10"/>
          </p:nvPr>
        </p:nvSpPr>
        <p:spPr/>
        <p:txBody>
          <a:bodyPr/>
          <a:lstStyle/>
          <a:p>
            <a:fld id="{083D0BF9-BE11-4A5A-B13A-91EE1A0C0AE5}" type="datetime1">
              <a:rPr lang="en-US" smtClean="0"/>
              <a:t>6/12/2025</a:t>
            </a:fld>
            <a:endParaRPr lang="fa-IR"/>
          </a:p>
        </p:txBody>
      </p:sp>
      <p:sp>
        <p:nvSpPr>
          <p:cNvPr id="6" name="Slide Number Placeholder 5">
            <a:extLst>
              <a:ext uri="{FF2B5EF4-FFF2-40B4-BE49-F238E27FC236}">
                <a16:creationId xmlns:a16="http://schemas.microsoft.com/office/drawing/2014/main" id="{24148BB9-DD6B-DA44-FBE7-E1AEE86FCEF8}"/>
              </a:ext>
            </a:extLst>
          </p:cNvPr>
          <p:cNvSpPr>
            <a:spLocks noGrp="1"/>
          </p:cNvSpPr>
          <p:nvPr>
            <p:ph type="sldNum" sz="quarter" idx="12"/>
          </p:nvPr>
        </p:nvSpPr>
        <p:spPr/>
        <p:txBody>
          <a:bodyPr/>
          <a:lstStyle/>
          <a:p>
            <a:fld id="{02A5464E-50F3-4799-9739-8246C5445B86}" type="slidenum">
              <a:rPr lang="fa-IR" smtClean="0"/>
              <a:t>10</a:t>
            </a:fld>
            <a:endParaRPr lang="fa-IR"/>
          </a:p>
        </p:txBody>
      </p:sp>
    </p:spTree>
    <p:extLst>
      <p:ext uri="{BB962C8B-B14F-4D97-AF65-F5344CB8AC3E}">
        <p14:creationId xmlns:p14="http://schemas.microsoft.com/office/powerpoint/2010/main" val="424774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B9CD-33D4-1640-CD30-C3FEC2A7580A}"/>
              </a:ext>
            </a:extLst>
          </p:cNvPr>
          <p:cNvSpPr>
            <a:spLocks noGrp="1"/>
          </p:cNvSpPr>
          <p:nvPr>
            <p:ph type="title"/>
          </p:nvPr>
        </p:nvSpPr>
        <p:spPr/>
        <p:txBody>
          <a:bodyPr/>
          <a:lstStyle/>
          <a:p>
            <a:r>
              <a:rPr lang="en-US" sz="36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Overview</a:t>
            </a:r>
            <a:br>
              <a:rPr lang="en-US" dirty="0">
                <a:latin typeface="Calibri" panose="020F0502020204030204" pitchFamily="34" charset="0"/>
                <a:ea typeface="Calibri" panose="020F0502020204030204" pitchFamily="34" charset="0"/>
                <a:cs typeface="Arial" panose="020B0604020202020204" pitchFamily="34" charset="0"/>
              </a:rPr>
            </a:br>
            <a:endParaRPr lang="fa-IR" dirty="0"/>
          </a:p>
        </p:txBody>
      </p:sp>
      <p:pic>
        <p:nvPicPr>
          <p:cNvPr id="5" name="Picture 4">
            <a:extLst>
              <a:ext uri="{FF2B5EF4-FFF2-40B4-BE49-F238E27FC236}">
                <a16:creationId xmlns:a16="http://schemas.microsoft.com/office/drawing/2014/main" id="{C590F501-7633-C74B-0F8A-45BAF33C89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6392" y="73737"/>
            <a:ext cx="2109291" cy="1671569"/>
          </a:xfrm>
          <a:prstGeom prst="rect">
            <a:avLst/>
          </a:prstGeom>
        </p:spPr>
      </p:pic>
      <p:pic>
        <p:nvPicPr>
          <p:cNvPr id="7" name="Picture 6">
            <a:extLst>
              <a:ext uri="{FF2B5EF4-FFF2-40B4-BE49-F238E27FC236}">
                <a16:creationId xmlns:a16="http://schemas.microsoft.com/office/drawing/2014/main" id="{7ED40182-C91A-826A-54A8-7280BEA64FCE}"/>
              </a:ext>
            </a:extLst>
          </p:cNvPr>
          <p:cNvPicPr>
            <a:picLocks noChangeAspect="1"/>
          </p:cNvPicPr>
          <p:nvPr/>
        </p:nvPicPr>
        <p:blipFill>
          <a:blip r:embed="rId3"/>
          <a:stretch>
            <a:fillRect/>
          </a:stretch>
        </p:blipFill>
        <p:spPr>
          <a:xfrm>
            <a:off x="7647156" y="136023"/>
            <a:ext cx="1626846" cy="1671569"/>
          </a:xfrm>
          <a:prstGeom prst="rect">
            <a:avLst/>
          </a:prstGeom>
        </p:spPr>
      </p:pic>
      <p:graphicFrame>
        <p:nvGraphicFramePr>
          <p:cNvPr id="4" name="Content Placeholder 3">
            <a:extLst>
              <a:ext uri="{FF2B5EF4-FFF2-40B4-BE49-F238E27FC236}">
                <a16:creationId xmlns:a16="http://schemas.microsoft.com/office/drawing/2014/main" id="{598180E4-16D7-AF95-3432-AB6745FA3C36}"/>
              </a:ext>
            </a:extLst>
          </p:cNvPr>
          <p:cNvGraphicFramePr>
            <a:graphicFrameLocks noGrp="1" noChangeAspect="1"/>
          </p:cNvGraphicFramePr>
          <p:nvPr>
            <p:ph idx="1"/>
            <p:extLst>
              <p:ext uri="{D42A27DB-BD31-4B8C-83A1-F6EECF244321}">
                <p14:modId xmlns:p14="http://schemas.microsoft.com/office/powerpoint/2010/main" val="3054874233"/>
              </p:ext>
            </p:extLst>
          </p:nvPr>
        </p:nvGraphicFramePr>
        <p:xfrm>
          <a:off x="1593189" y="1745306"/>
          <a:ext cx="7298370" cy="4790130"/>
        </p:xfrm>
        <a:graphic>
          <a:graphicData uri="http://schemas.openxmlformats.org/presentationml/2006/ole">
            <mc:AlternateContent xmlns:mc="http://schemas.openxmlformats.org/markup-compatibility/2006">
              <mc:Choice xmlns:v="urn:schemas-microsoft-com:vml" Requires="v">
                <p:oleObj name="Acrobat Document" r:id="rId4" imgW="3017393" imgH="2331477" progId="Acrobat.Document.DC">
                  <p:embed/>
                </p:oleObj>
              </mc:Choice>
              <mc:Fallback>
                <p:oleObj name="Acrobat Document" r:id="rId4" imgW="3017393" imgH="2331477" progId="Acrobat.Document.DC">
                  <p:embed/>
                  <p:pic>
                    <p:nvPicPr>
                      <p:cNvPr id="0" name=""/>
                      <p:cNvPicPr/>
                      <p:nvPr/>
                    </p:nvPicPr>
                    <p:blipFill>
                      <a:blip r:embed="rId5"/>
                      <a:stretch>
                        <a:fillRect/>
                      </a:stretch>
                    </p:blipFill>
                    <p:spPr>
                      <a:xfrm>
                        <a:off x="1593189" y="1745306"/>
                        <a:ext cx="7298370" cy="4790130"/>
                      </a:xfrm>
                      <a:prstGeom prst="rect">
                        <a:avLst/>
                      </a:prstGeom>
                    </p:spPr>
                  </p:pic>
                </p:oleObj>
              </mc:Fallback>
            </mc:AlternateContent>
          </a:graphicData>
        </a:graphic>
      </p:graphicFrame>
      <p:sp>
        <p:nvSpPr>
          <p:cNvPr id="3" name="Date Placeholder 2">
            <a:extLst>
              <a:ext uri="{FF2B5EF4-FFF2-40B4-BE49-F238E27FC236}">
                <a16:creationId xmlns:a16="http://schemas.microsoft.com/office/drawing/2014/main" id="{552EE01E-9E71-440C-FDDA-D64FED99C582}"/>
              </a:ext>
            </a:extLst>
          </p:cNvPr>
          <p:cNvSpPr>
            <a:spLocks noGrp="1"/>
          </p:cNvSpPr>
          <p:nvPr>
            <p:ph type="dt" sz="half" idx="10"/>
          </p:nvPr>
        </p:nvSpPr>
        <p:spPr/>
        <p:txBody>
          <a:bodyPr/>
          <a:lstStyle/>
          <a:p>
            <a:fld id="{C39E0B03-9D8D-4016-ACA4-826E2E84FDBD}" type="datetime1">
              <a:rPr lang="en-US" smtClean="0"/>
              <a:t>6/12/2025</a:t>
            </a:fld>
            <a:endParaRPr lang="fa-IR"/>
          </a:p>
        </p:txBody>
      </p:sp>
      <p:sp>
        <p:nvSpPr>
          <p:cNvPr id="6" name="Slide Number Placeholder 5">
            <a:extLst>
              <a:ext uri="{FF2B5EF4-FFF2-40B4-BE49-F238E27FC236}">
                <a16:creationId xmlns:a16="http://schemas.microsoft.com/office/drawing/2014/main" id="{C81EB141-4DB1-BBB2-D9D4-D75A2CBCC44C}"/>
              </a:ext>
            </a:extLst>
          </p:cNvPr>
          <p:cNvSpPr>
            <a:spLocks noGrp="1"/>
          </p:cNvSpPr>
          <p:nvPr>
            <p:ph type="sldNum" sz="quarter" idx="12"/>
          </p:nvPr>
        </p:nvSpPr>
        <p:spPr/>
        <p:txBody>
          <a:bodyPr/>
          <a:lstStyle/>
          <a:p>
            <a:fld id="{02A5464E-50F3-4799-9739-8246C5445B86}" type="slidenum">
              <a:rPr lang="fa-IR" smtClean="0"/>
              <a:t>11</a:t>
            </a:fld>
            <a:endParaRPr lang="fa-IR"/>
          </a:p>
        </p:txBody>
      </p:sp>
    </p:spTree>
    <p:extLst>
      <p:ext uri="{BB962C8B-B14F-4D97-AF65-F5344CB8AC3E}">
        <p14:creationId xmlns:p14="http://schemas.microsoft.com/office/powerpoint/2010/main" val="2601935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B9CD-33D4-1640-CD30-C3FEC2A7580A}"/>
              </a:ext>
            </a:extLst>
          </p:cNvPr>
          <p:cNvSpPr>
            <a:spLocks noGrp="1"/>
          </p:cNvSpPr>
          <p:nvPr>
            <p:ph type="title"/>
          </p:nvPr>
        </p:nvSpPr>
        <p:spPr/>
        <p:txBody>
          <a:bodyPr/>
          <a:lstStyle/>
          <a:p>
            <a:r>
              <a:rPr lang="en-US" sz="36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Overview</a:t>
            </a:r>
            <a:br>
              <a:rPr lang="en-US" dirty="0">
                <a:latin typeface="Calibri" panose="020F0502020204030204" pitchFamily="34" charset="0"/>
                <a:ea typeface="Calibri" panose="020F0502020204030204" pitchFamily="34" charset="0"/>
                <a:cs typeface="Arial" panose="020B0604020202020204" pitchFamily="34" charset="0"/>
              </a:rPr>
            </a:br>
            <a:endParaRPr lang="fa-IR" dirty="0"/>
          </a:p>
        </p:txBody>
      </p:sp>
      <p:pic>
        <p:nvPicPr>
          <p:cNvPr id="5" name="Picture 4">
            <a:extLst>
              <a:ext uri="{FF2B5EF4-FFF2-40B4-BE49-F238E27FC236}">
                <a16:creationId xmlns:a16="http://schemas.microsoft.com/office/drawing/2014/main" id="{C590F501-7633-C74B-0F8A-45BAF33C89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6392" y="73737"/>
            <a:ext cx="2109291" cy="1671569"/>
          </a:xfrm>
          <a:prstGeom prst="rect">
            <a:avLst/>
          </a:prstGeom>
        </p:spPr>
      </p:pic>
      <p:pic>
        <p:nvPicPr>
          <p:cNvPr id="7" name="Picture 6">
            <a:extLst>
              <a:ext uri="{FF2B5EF4-FFF2-40B4-BE49-F238E27FC236}">
                <a16:creationId xmlns:a16="http://schemas.microsoft.com/office/drawing/2014/main" id="{7ED40182-C91A-826A-54A8-7280BEA64FCE}"/>
              </a:ext>
            </a:extLst>
          </p:cNvPr>
          <p:cNvPicPr>
            <a:picLocks noChangeAspect="1"/>
          </p:cNvPicPr>
          <p:nvPr/>
        </p:nvPicPr>
        <p:blipFill>
          <a:blip r:embed="rId3"/>
          <a:stretch>
            <a:fillRect/>
          </a:stretch>
        </p:blipFill>
        <p:spPr>
          <a:xfrm>
            <a:off x="7647156" y="136023"/>
            <a:ext cx="1626846" cy="1671569"/>
          </a:xfrm>
          <a:prstGeom prst="rect">
            <a:avLst/>
          </a:prstGeom>
        </p:spPr>
      </p:pic>
      <p:graphicFrame>
        <p:nvGraphicFramePr>
          <p:cNvPr id="8" name="Content Placeholder 7">
            <a:extLst>
              <a:ext uri="{FF2B5EF4-FFF2-40B4-BE49-F238E27FC236}">
                <a16:creationId xmlns:a16="http://schemas.microsoft.com/office/drawing/2014/main" id="{699373DC-682E-C246-B12E-09148747DECC}"/>
              </a:ext>
            </a:extLst>
          </p:cNvPr>
          <p:cNvGraphicFramePr>
            <a:graphicFrameLocks noGrp="1" noChangeAspect="1"/>
          </p:cNvGraphicFramePr>
          <p:nvPr>
            <p:ph idx="1"/>
            <p:extLst>
              <p:ext uri="{D42A27DB-BD31-4B8C-83A1-F6EECF244321}">
                <p14:modId xmlns:p14="http://schemas.microsoft.com/office/powerpoint/2010/main" val="3187500097"/>
              </p:ext>
            </p:extLst>
          </p:nvPr>
        </p:nvGraphicFramePr>
        <p:xfrm>
          <a:off x="1065865" y="1807592"/>
          <a:ext cx="7735936" cy="4800771"/>
        </p:xfrm>
        <a:graphic>
          <a:graphicData uri="http://schemas.openxmlformats.org/presentationml/2006/ole">
            <mc:AlternateContent xmlns:mc="http://schemas.openxmlformats.org/markup-compatibility/2006">
              <mc:Choice xmlns:v="urn:schemas-microsoft-com:vml" Requires="v">
                <p:oleObj name="Acrobat Document" r:id="rId4" imgW="3017393" imgH="2331477" progId="Acrobat.Document.DC">
                  <p:embed/>
                </p:oleObj>
              </mc:Choice>
              <mc:Fallback>
                <p:oleObj name="Acrobat Document" r:id="rId4" imgW="3017393" imgH="2331477" progId="Acrobat.Document.DC">
                  <p:embed/>
                  <p:pic>
                    <p:nvPicPr>
                      <p:cNvPr id="0" name=""/>
                      <p:cNvPicPr/>
                      <p:nvPr/>
                    </p:nvPicPr>
                    <p:blipFill>
                      <a:blip r:embed="rId5"/>
                      <a:stretch>
                        <a:fillRect/>
                      </a:stretch>
                    </p:blipFill>
                    <p:spPr>
                      <a:xfrm>
                        <a:off x="1065865" y="1807592"/>
                        <a:ext cx="7735936" cy="4800771"/>
                      </a:xfrm>
                      <a:prstGeom prst="rect">
                        <a:avLst/>
                      </a:prstGeom>
                    </p:spPr>
                  </p:pic>
                </p:oleObj>
              </mc:Fallback>
            </mc:AlternateContent>
          </a:graphicData>
        </a:graphic>
      </p:graphicFrame>
      <p:sp>
        <p:nvSpPr>
          <p:cNvPr id="3" name="Date Placeholder 2">
            <a:extLst>
              <a:ext uri="{FF2B5EF4-FFF2-40B4-BE49-F238E27FC236}">
                <a16:creationId xmlns:a16="http://schemas.microsoft.com/office/drawing/2014/main" id="{B5D18E42-57A1-3A00-A828-FEFD85E360EF}"/>
              </a:ext>
            </a:extLst>
          </p:cNvPr>
          <p:cNvSpPr>
            <a:spLocks noGrp="1"/>
          </p:cNvSpPr>
          <p:nvPr>
            <p:ph type="dt" sz="half" idx="10"/>
          </p:nvPr>
        </p:nvSpPr>
        <p:spPr/>
        <p:txBody>
          <a:bodyPr/>
          <a:lstStyle/>
          <a:p>
            <a:fld id="{2A88EDAA-106E-4D24-8B73-AF986945F8EE}" type="datetime1">
              <a:rPr lang="en-US" smtClean="0"/>
              <a:t>6/12/2025</a:t>
            </a:fld>
            <a:endParaRPr lang="fa-IR"/>
          </a:p>
        </p:txBody>
      </p:sp>
      <p:sp>
        <p:nvSpPr>
          <p:cNvPr id="4" name="Slide Number Placeholder 3">
            <a:extLst>
              <a:ext uri="{FF2B5EF4-FFF2-40B4-BE49-F238E27FC236}">
                <a16:creationId xmlns:a16="http://schemas.microsoft.com/office/drawing/2014/main" id="{25B6F0ED-2ACB-E372-E656-FB07DC46233C}"/>
              </a:ext>
            </a:extLst>
          </p:cNvPr>
          <p:cNvSpPr>
            <a:spLocks noGrp="1"/>
          </p:cNvSpPr>
          <p:nvPr>
            <p:ph type="sldNum" sz="quarter" idx="12"/>
          </p:nvPr>
        </p:nvSpPr>
        <p:spPr/>
        <p:txBody>
          <a:bodyPr/>
          <a:lstStyle/>
          <a:p>
            <a:fld id="{02A5464E-50F3-4799-9739-8246C5445B86}" type="slidenum">
              <a:rPr lang="fa-IR" smtClean="0"/>
              <a:t>12</a:t>
            </a:fld>
            <a:endParaRPr lang="fa-IR"/>
          </a:p>
        </p:txBody>
      </p:sp>
    </p:spTree>
    <p:extLst>
      <p:ext uri="{BB962C8B-B14F-4D97-AF65-F5344CB8AC3E}">
        <p14:creationId xmlns:p14="http://schemas.microsoft.com/office/powerpoint/2010/main" val="1623117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B9CD-33D4-1640-CD30-C3FEC2A7580A}"/>
              </a:ext>
            </a:extLst>
          </p:cNvPr>
          <p:cNvSpPr>
            <a:spLocks noGrp="1"/>
          </p:cNvSpPr>
          <p:nvPr>
            <p:ph type="title"/>
          </p:nvPr>
        </p:nvSpPr>
        <p:spPr/>
        <p:txBody>
          <a:bodyPr>
            <a:noAutofit/>
          </a:bodyPr>
          <a:lstStyle/>
          <a:p>
            <a: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Causes of overweight</a:t>
            </a:r>
            <a:b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br>
            <a: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 and obesity</a:t>
            </a:r>
            <a:br>
              <a:rPr lang="en-US" sz="3200" dirty="0">
                <a:latin typeface="Calibri" panose="020F0502020204030204" pitchFamily="34" charset="0"/>
                <a:ea typeface="Calibri" panose="020F0502020204030204" pitchFamily="34" charset="0"/>
                <a:cs typeface="Arial" panose="020B0604020202020204" pitchFamily="34" charset="0"/>
              </a:rPr>
            </a:br>
            <a:endParaRPr lang="fa-IR" sz="3200" dirty="0"/>
          </a:p>
        </p:txBody>
      </p:sp>
      <p:sp>
        <p:nvSpPr>
          <p:cNvPr id="3" name="Content Placeholder 2">
            <a:extLst>
              <a:ext uri="{FF2B5EF4-FFF2-40B4-BE49-F238E27FC236}">
                <a16:creationId xmlns:a16="http://schemas.microsoft.com/office/drawing/2014/main" id="{613D9EBD-495A-E145-F9F3-5CB3D1A725B7}"/>
              </a:ext>
            </a:extLst>
          </p:cNvPr>
          <p:cNvSpPr>
            <a:spLocks noGrp="1"/>
          </p:cNvSpPr>
          <p:nvPr>
            <p:ph idx="1"/>
          </p:nvPr>
        </p:nvSpPr>
        <p:spPr>
          <a:xfrm>
            <a:off x="677334" y="1876654"/>
            <a:ext cx="8596668" cy="4371746"/>
          </a:xfrm>
        </p:spPr>
        <p:txBody>
          <a:bodyPr>
            <a:normAutofit/>
          </a:bodyPr>
          <a:lstStyle/>
          <a:p>
            <a:pPr algn="l" rtl="0">
              <a:lnSpc>
                <a:spcPct val="107000"/>
              </a:lnSpc>
              <a:spcAft>
                <a:spcPts val="800"/>
              </a:spcAf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Overweight and obesity result from an imbalance of energy intake (diet) and energy expenditure (physical activity)</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07000"/>
              </a:lnSpc>
              <a:spcAft>
                <a:spcPts val="800"/>
              </a:spcAf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In most cases obesity is a multifactorial disease due to:</a:t>
            </a:r>
          </a:p>
          <a:p>
            <a:pPr lvl="1" algn="l" rtl="0">
              <a:lnSpc>
                <a:spcPct val="107000"/>
              </a:lnSpc>
              <a:spcAft>
                <a:spcPts val="800"/>
              </a:spcAft>
            </a:pPr>
            <a:r>
              <a:rPr lang="en-US" sz="20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Obesogenic environments, </a:t>
            </a:r>
          </a:p>
          <a:p>
            <a:pPr lvl="1" algn="l" rtl="0">
              <a:lnSpc>
                <a:spcPct val="107000"/>
              </a:lnSpc>
              <a:spcAft>
                <a:spcPts val="800"/>
              </a:spcAft>
            </a:pPr>
            <a:r>
              <a:rPr lang="en-US" sz="20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Psycho-social factors,    and </a:t>
            </a:r>
          </a:p>
          <a:p>
            <a:pPr lvl="1" algn="l" rtl="0">
              <a:lnSpc>
                <a:spcPct val="107000"/>
              </a:lnSpc>
              <a:spcAft>
                <a:spcPts val="800"/>
              </a:spcAft>
            </a:pPr>
            <a:r>
              <a:rPr lang="en-US" sz="20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Genetic variants </a:t>
            </a:r>
          </a:p>
          <a:p>
            <a:pPr lvl="1" algn="l" rtl="0">
              <a:lnSpc>
                <a:spcPct val="107000"/>
              </a:lnSpc>
              <a:spcAft>
                <a:spcPts val="800"/>
              </a:spcAft>
            </a:pPr>
            <a:r>
              <a:rPr lang="en-US" sz="20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In a subgroup of patients, single major etiological factors can be identified (medications, diseases, immobilization, iatrogenic procedures, monogenic disease/genetic syndrome)</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C590F501-7633-C74B-0F8A-45BAF33C89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6392" y="73737"/>
            <a:ext cx="2109291" cy="1671569"/>
          </a:xfrm>
          <a:prstGeom prst="rect">
            <a:avLst/>
          </a:prstGeom>
        </p:spPr>
      </p:pic>
      <p:pic>
        <p:nvPicPr>
          <p:cNvPr id="7" name="Picture 6">
            <a:extLst>
              <a:ext uri="{FF2B5EF4-FFF2-40B4-BE49-F238E27FC236}">
                <a16:creationId xmlns:a16="http://schemas.microsoft.com/office/drawing/2014/main" id="{7ED40182-C91A-826A-54A8-7280BEA64FCE}"/>
              </a:ext>
            </a:extLst>
          </p:cNvPr>
          <p:cNvPicPr>
            <a:picLocks noChangeAspect="1"/>
          </p:cNvPicPr>
          <p:nvPr/>
        </p:nvPicPr>
        <p:blipFill>
          <a:blip r:embed="rId3"/>
          <a:stretch>
            <a:fillRect/>
          </a:stretch>
        </p:blipFill>
        <p:spPr>
          <a:xfrm>
            <a:off x="7647156" y="136023"/>
            <a:ext cx="1626846" cy="1671569"/>
          </a:xfrm>
          <a:prstGeom prst="rect">
            <a:avLst/>
          </a:prstGeom>
        </p:spPr>
      </p:pic>
      <p:sp>
        <p:nvSpPr>
          <p:cNvPr id="4" name="Date Placeholder 3">
            <a:extLst>
              <a:ext uri="{FF2B5EF4-FFF2-40B4-BE49-F238E27FC236}">
                <a16:creationId xmlns:a16="http://schemas.microsoft.com/office/drawing/2014/main" id="{0727A7F9-CBA2-D329-824D-A6BE4B8B7006}"/>
              </a:ext>
            </a:extLst>
          </p:cNvPr>
          <p:cNvSpPr>
            <a:spLocks noGrp="1"/>
          </p:cNvSpPr>
          <p:nvPr>
            <p:ph type="dt" sz="half" idx="10"/>
          </p:nvPr>
        </p:nvSpPr>
        <p:spPr/>
        <p:txBody>
          <a:bodyPr/>
          <a:lstStyle/>
          <a:p>
            <a:fld id="{9EFC1F3B-1D64-4815-89F1-E76483DFFC40}" type="datetime1">
              <a:rPr lang="en-US" smtClean="0"/>
              <a:t>6/12/2025</a:t>
            </a:fld>
            <a:endParaRPr lang="fa-IR"/>
          </a:p>
        </p:txBody>
      </p:sp>
      <p:sp>
        <p:nvSpPr>
          <p:cNvPr id="6" name="Slide Number Placeholder 5">
            <a:extLst>
              <a:ext uri="{FF2B5EF4-FFF2-40B4-BE49-F238E27FC236}">
                <a16:creationId xmlns:a16="http://schemas.microsoft.com/office/drawing/2014/main" id="{6A030817-A836-2ECE-CDB4-C2BBBAA1ED2C}"/>
              </a:ext>
            </a:extLst>
          </p:cNvPr>
          <p:cNvSpPr>
            <a:spLocks noGrp="1"/>
          </p:cNvSpPr>
          <p:nvPr>
            <p:ph type="sldNum" sz="quarter" idx="12"/>
          </p:nvPr>
        </p:nvSpPr>
        <p:spPr/>
        <p:txBody>
          <a:bodyPr/>
          <a:lstStyle/>
          <a:p>
            <a:fld id="{02A5464E-50F3-4799-9739-8246C5445B86}" type="slidenum">
              <a:rPr lang="fa-IR" smtClean="0"/>
              <a:t>13</a:t>
            </a:fld>
            <a:endParaRPr lang="fa-IR"/>
          </a:p>
        </p:txBody>
      </p:sp>
    </p:spTree>
    <p:extLst>
      <p:ext uri="{BB962C8B-B14F-4D97-AF65-F5344CB8AC3E}">
        <p14:creationId xmlns:p14="http://schemas.microsoft.com/office/powerpoint/2010/main" val="3417700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B9CD-33D4-1640-CD30-C3FEC2A7580A}"/>
              </a:ext>
            </a:extLst>
          </p:cNvPr>
          <p:cNvSpPr>
            <a:spLocks noGrp="1"/>
          </p:cNvSpPr>
          <p:nvPr>
            <p:ph type="title"/>
          </p:nvPr>
        </p:nvSpPr>
        <p:spPr/>
        <p:txBody>
          <a:bodyPr>
            <a:noAutofit/>
          </a:bodyPr>
          <a:lstStyle/>
          <a:p>
            <a: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Causes of overweight</a:t>
            </a:r>
            <a:b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br>
            <a: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 and obesity</a:t>
            </a:r>
            <a:br>
              <a:rPr lang="en-US" sz="3200" dirty="0">
                <a:latin typeface="Calibri" panose="020F0502020204030204" pitchFamily="34" charset="0"/>
                <a:ea typeface="Calibri" panose="020F0502020204030204" pitchFamily="34" charset="0"/>
                <a:cs typeface="Arial" panose="020B0604020202020204" pitchFamily="34" charset="0"/>
              </a:rPr>
            </a:br>
            <a:endParaRPr lang="fa-IR" sz="3200" dirty="0"/>
          </a:p>
        </p:txBody>
      </p:sp>
      <p:sp>
        <p:nvSpPr>
          <p:cNvPr id="3" name="Content Placeholder 2">
            <a:extLst>
              <a:ext uri="{FF2B5EF4-FFF2-40B4-BE49-F238E27FC236}">
                <a16:creationId xmlns:a16="http://schemas.microsoft.com/office/drawing/2014/main" id="{613D9EBD-495A-E145-F9F3-5CB3D1A725B7}"/>
              </a:ext>
            </a:extLst>
          </p:cNvPr>
          <p:cNvSpPr>
            <a:spLocks noGrp="1"/>
          </p:cNvSpPr>
          <p:nvPr>
            <p:ph idx="1"/>
          </p:nvPr>
        </p:nvSpPr>
        <p:spPr>
          <a:xfrm>
            <a:off x="677334" y="1876654"/>
            <a:ext cx="8786426" cy="4371746"/>
          </a:xfrm>
        </p:spPr>
        <p:txBody>
          <a:bodyPr>
            <a:normAutofit fontScale="92500"/>
          </a:bodyPr>
          <a:lstStyle/>
          <a:p>
            <a:pPr algn="l" rtl="0">
              <a:lnSpc>
                <a:spcPct val="107000"/>
              </a:lnSpc>
              <a:spcAft>
                <a:spcPts val="800"/>
              </a:spcAf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The obesogenic environment exacerbating the likelihood of obesity in individuals, populations and in different settings is related to:</a:t>
            </a:r>
          </a:p>
          <a:p>
            <a:pPr lvl="1" algn="l" rtl="0">
              <a:lnSpc>
                <a:spcPct val="107000"/>
              </a:lnSpc>
              <a:spcAft>
                <a:spcPts val="800"/>
              </a:spcAft>
            </a:pPr>
            <a:r>
              <a:rPr lang="en-US" sz="2000" dirty="0">
                <a:solidFill>
                  <a:srgbClr val="3C4245"/>
                </a:solidFill>
                <a:latin typeface="Arial" panose="020B0604020202020204" pitchFamily="34" charset="0"/>
                <a:ea typeface="Times New Roman" panose="02020603050405020304" pitchFamily="18" charset="0"/>
                <a:cs typeface="Arial" panose="020B0604020202020204" pitchFamily="34" charset="0"/>
              </a:rPr>
              <a:t>S</a:t>
            </a:r>
            <a:r>
              <a:rPr lang="en-US" sz="20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tructural factors limiting the availability of healthy sustainable food at locally affordable prices, </a:t>
            </a:r>
          </a:p>
          <a:p>
            <a:pPr lvl="1" algn="l" rtl="0">
              <a:lnSpc>
                <a:spcPct val="107000"/>
              </a:lnSpc>
              <a:spcAft>
                <a:spcPts val="800"/>
              </a:spcAft>
            </a:pPr>
            <a:r>
              <a:rPr lang="en-US" sz="20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lack of safe and easy physical mobility into the daily life of all people, and </a:t>
            </a:r>
          </a:p>
          <a:p>
            <a:pPr lvl="1" algn="l" rtl="0">
              <a:lnSpc>
                <a:spcPct val="107000"/>
              </a:lnSpc>
              <a:spcAft>
                <a:spcPts val="800"/>
              </a:spcAft>
            </a:pPr>
            <a:r>
              <a:rPr lang="en-US" sz="2000" dirty="0">
                <a:solidFill>
                  <a:srgbClr val="3C4245"/>
                </a:solidFill>
                <a:latin typeface="Arial" panose="020B0604020202020204" pitchFamily="34" charset="0"/>
                <a:ea typeface="Times New Roman" panose="02020603050405020304" pitchFamily="18" charset="0"/>
                <a:cs typeface="Arial" panose="020B0604020202020204" pitchFamily="34" charset="0"/>
              </a:rPr>
              <a:t>A</a:t>
            </a:r>
            <a:r>
              <a:rPr lang="en-US" sz="20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bsence of adequate legal and regulatory environment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gn="l" rtl="0"/>
            <a:r>
              <a:rPr lang="en-US" sz="2400" dirty="0">
                <a:solidFill>
                  <a:srgbClr val="3C4245"/>
                </a:solidFill>
                <a:effectLst/>
                <a:latin typeface="Arial" panose="020B0604020202020204" pitchFamily="34" charset="0"/>
                <a:ea typeface="Times New Roman" panose="02020603050405020304" pitchFamily="18" charset="0"/>
              </a:rPr>
              <a:t>At the same time, the lack of an effective health system response to identify excess weight gain and fat deposition in their early stages is aggravating the progression to obesity</a:t>
            </a:r>
            <a:endParaRPr lang="en-US" sz="4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C590F501-7633-C74B-0F8A-45BAF33C89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6392" y="73737"/>
            <a:ext cx="2109291" cy="1671569"/>
          </a:xfrm>
          <a:prstGeom prst="rect">
            <a:avLst/>
          </a:prstGeom>
        </p:spPr>
      </p:pic>
      <p:pic>
        <p:nvPicPr>
          <p:cNvPr id="7" name="Picture 6">
            <a:extLst>
              <a:ext uri="{FF2B5EF4-FFF2-40B4-BE49-F238E27FC236}">
                <a16:creationId xmlns:a16="http://schemas.microsoft.com/office/drawing/2014/main" id="{7ED40182-C91A-826A-54A8-7280BEA64FCE}"/>
              </a:ext>
            </a:extLst>
          </p:cNvPr>
          <p:cNvPicPr>
            <a:picLocks noChangeAspect="1"/>
          </p:cNvPicPr>
          <p:nvPr/>
        </p:nvPicPr>
        <p:blipFill>
          <a:blip r:embed="rId3"/>
          <a:stretch>
            <a:fillRect/>
          </a:stretch>
        </p:blipFill>
        <p:spPr>
          <a:xfrm>
            <a:off x="7647156" y="136023"/>
            <a:ext cx="1626846" cy="1671569"/>
          </a:xfrm>
          <a:prstGeom prst="rect">
            <a:avLst/>
          </a:prstGeom>
        </p:spPr>
      </p:pic>
      <p:sp>
        <p:nvSpPr>
          <p:cNvPr id="4" name="Date Placeholder 3">
            <a:extLst>
              <a:ext uri="{FF2B5EF4-FFF2-40B4-BE49-F238E27FC236}">
                <a16:creationId xmlns:a16="http://schemas.microsoft.com/office/drawing/2014/main" id="{A1ACAFDF-CE6E-EE25-AFC5-18A381D1938A}"/>
              </a:ext>
            </a:extLst>
          </p:cNvPr>
          <p:cNvSpPr>
            <a:spLocks noGrp="1"/>
          </p:cNvSpPr>
          <p:nvPr>
            <p:ph type="dt" sz="half" idx="10"/>
          </p:nvPr>
        </p:nvSpPr>
        <p:spPr/>
        <p:txBody>
          <a:bodyPr/>
          <a:lstStyle/>
          <a:p>
            <a:fld id="{16BD5F43-9F54-42D6-9F3E-4B3F03533873}" type="datetime1">
              <a:rPr lang="en-US" smtClean="0"/>
              <a:t>6/12/2025</a:t>
            </a:fld>
            <a:endParaRPr lang="fa-IR"/>
          </a:p>
        </p:txBody>
      </p:sp>
      <p:sp>
        <p:nvSpPr>
          <p:cNvPr id="6" name="Slide Number Placeholder 5">
            <a:extLst>
              <a:ext uri="{FF2B5EF4-FFF2-40B4-BE49-F238E27FC236}">
                <a16:creationId xmlns:a16="http://schemas.microsoft.com/office/drawing/2014/main" id="{722EFA37-C8C5-92F5-F791-3BAF73187070}"/>
              </a:ext>
            </a:extLst>
          </p:cNvPr>
          <p:cNvSpPr>
            <a:spLocks noGrp="1"/>
          </p:cNvSpPr>
          <p:nvPr>
            <p:ph type="sldNum" sz="quarter" idx="12"/>
          </p:nvPr>
        </p:nvSpPr>
        <p:spPr/>
        <p:txBody>
          <a:bodyPr/>
          <a:lstStyle/>
          <a:p>
            <a:fld id="{02A5464E-50F3-4799-9739-8246C5445B86}" type="slidenum">
              <a:rPr lang="fa-IR" smtClean="0"/>
              <a:t>14</a:t>
            </a:fld>
            <a:endParaRPr lang="fa-IR"/>
          </a:p>
        </p:txBody>
      </p:sp>
    </p:spTree>
    <p:extLst>
      <p:ext uri="{BB962C8B-B14F-4D97-AF65-F5344CB8AC3E}">
        <p14:creationId xmlns:p14="http://schemas.microsoft.com/office/powerpoint/2010/main" val="4142579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B9CD-33D4-1640-CD30-C3FEC2A7580A}"/>
              </a:ext>
            </a:extLst>
          </p:cNvPr>
          <p:cNvSpPr>
            <a:spLocks noGrp="1"/>
          </p:cNvSpPr>
          <p:nvPr>
            <p:ph type="title"/>
          </p:nvPr>
        </p:nvSpPr>
        <p:spPr/>
        <p:txBody>
          <a:bodyPr>
            <a:noAutofit/>
          </a:bodyPr>
          <a:lstStyle/>
          <a:p>
            <a:pPr algn="l" rtl="0">
              <a:spcAft>
                <a:spcPts val="800"/>
              </a:spcAft>
            </a:pPr>
            <a: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Prevention and</a:t>
            </a:r>
            <a:b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br>
            <a: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management</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13D9EBD-495A-E145-F9F3-5CB3D1A725B7}"/>
              </a:ext>
            </a:extLst>
          </p:cNvPr>
          <p:cNvSpPr>
            <a:spLocks noGrp="1"/>
          </p:cNvSpPr>
          <p:nvPr>
            <p:ph idx="1"/>
          </p:nvPr>
        </p:nvSpPr>
        <p:spPr>
          <a:xfrm>
            <a:off x="677334" y="1876653"/>
            <a:ext cx="8596668" cy="4731709"/>
          </a:xfrm>
        </p:spPr>
        <p:txBody>
          <a:bodyPr>
            <a:normAutofit lnSpcReduction="10000"/>
          </a:bodyPr>
          <a:lstStyle/>
          <a:p>
            <a:pPr algn="l" rtl="0">
              <a:lnSpc>
                <a:spcPct val="107000"/>
              </a:lnSpc>
              <a:spcAft>
                <a:spcPts val="800"/>
              </a:spcAf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Overweight and obesity, as well as their related noncommunicable diseases, are largely preventable and manageable.</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07000"/>
              </a:lnSpc>
              <a:spcAft>
                <a:spcPts val="800"/>
              </a:spcAf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At the individual level, people may be able to reduce their risk by adopting preventive interventions at each step of the life cycle, starting from pre-conception and continuing during the early years. These include:</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lvl="1" indent="-342900" algn="l" rtl="0">
              <a:lnSpc>
                <a:spcPct val="107000"/>
              </a:lnSpc>
              <a:spcAft>
                <a:spcPts val="800"/>
              </a:spcAft>
              <a:buSzPts val="1000"/>
              <a:buFont typeface="Symbol" panose="05050102010706020507" pitchFamily="18" charset="2"/>
              <a:buChar char=""/>
              <a:tabLst>
                <a:tab pos="457200" algn="l"/>
              </a:tabLst>
            </a:pPr>
            <a:r>
              <a:rPr lang="en-US"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Ensure appropriate weight gain during pregnancy;</a:t>
            </a:r>
            <a:endParaRPr lang="en-US" dirty="0">
              <a:effectLst/>
              <a:latin typeface="Calibri" panose="020F0502020204030204" pitchFamily="34" charset="0"/>
              <a:ea typeface="Calibri" panose="020F0502020204030204" pitchFamily="34" charset="0"/>
              <a:cs typeface="Arial" panose="020B0604020202020204" pitchFamily="34" charset="0"/>
            </a:endParaRPr>
          </a:p>
          <a:p>
            <a:pPr lvl="1" indent="-342900" algn="l" rtl="0">
              <a:lnSpc>
                <a:spcPct val="107000"/>
              </a:lnSpc>
              <a:spcAft>
                <a:spcPts val="800"/>
              </a:spcAft>
              <a:buSzPts val="1000"/>
              <a:buFont typeface="Symbol" panose="05050102010706020507" pitchFamily="18" charset="2"/>
              <a:buChar char=""/>
              <a:tabLst>
                <a:tab pos="457200" algn="l"/>
              </a:tabLst>
            </a:pPr>
            <a:r>
              <a:rPr lang="en-US"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Practice exclusive breastfeeding in the first 6 months after birth and continued breastfeeding until 24 months or beyond;</a:t>
            </a:r>
            <a:endParaRPr lang="en-US" dirty="0">
              <a:effectLst/>
              <a:latin typeface="Calibri" panose="020F0502020204030204" pitchFamily="34" charset="0"/>
              <a:ea typeface="Calibri" panose="020F0502020204030204" pitchFamily="34" charset="0"/>
              <a:cs typeface="Arial" panose="020B0604020202020204" pitchFamily="34" charset="0"/>
            </a:endParaRPr>
          </a:p>
          <a:p>
            <a:pPr lvl="1" indent="-342900" algn="l" rtl="0">
              <a:lnSpc>
                <a:spcPct val="107000"/>
              </a:lnSpc>
              <a:spcAft>
                <a:spcPts val="800"/>
              </a:spcAft>
              <a:buSzPts val="1000"/>
              <a:buFont typeface="Symbol" panose="05050102010706020507" pitchFamily="18" charset="2"/>
              <a:buChar char=""/>
              <a:tabLst>
                <a:tab pos="457200" algn="l"/>
              </a:tabLst>
            </a:pPr>
            <a:r>
              <a:rPr lang="en-US"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Support </a:t>
            </a:r>
            <a:r>
              <a:rPr lang="en-US" dirty="0" err="1">
                <a:solidFill>
                  <a:srgbClr val="3C4245"/>
                </a:solidFill>
                <a:effectLst/>
                <a:latin typeface="Arial" panose="020B0604020202020204" pitchFamily="34" charset="0"/>
                <a:ea typeface="Times New Roman" panose="02020603050405020304" pitchFamily="18" charset="0"/>
                <a:cs typeface="Arial" panose="020B0604020202020204" pitchFamily="34" charset="0"/>
              </a:rPr>
              <a:t>behaviours</a:t>
            </a:r>
            <a:r>
              <a:rPr lang="en-US"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 of children around healthy eating, physical activity, sedentary </a:t>
            </a:r>
            <a:r>
              <a:rPr lang="en-US" dirty="0" err="1">
                <a:solidFill>
                  <a:srgbClr val="3C4245"/>
                </a:solidFill>
                <a:effectLst/>
                <a:latin typeface="Arial" panose="020B0604020202020204" pitchFamily="34" charset="0"/>
                <a:ea typeface="Times New Roman" panose="02020603050405020304" pitchFamily="18" charset="0"/>
                <a:cs typeface="Arial" panose="020B0604020202020204" pitchFamily="34" charset="0"/>
              </a:rPr>
              <a:t>behaviours</a:t>
            </a:r>
            <a:r>
              <a:rPr lang="en-US"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 and sleep, regardless of current weight status;</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C590F501-7633-C74B-0F8A-45BAF33C89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6392" y="73737"/>
            <a:ext cx="2109291" cy="1671569"/>
          </a:xfrm>
          <a:prstGeom prst="rect">
            <a:avLst/>
          </a:prstGeom>
        </p:spPr>
      </p:pic>
      <p:pic>
        <p:nvPicPr>
          <p:cNvPr id="7" name="Picture 6">
            <a:extLst>
              <a:ext uri="{FF2B5EF4-FFF2-40B4-BE49-F238E27FC236}">
                <a16:creationId xmlns:a16="http://schemas.microsoft.com/office/drawing/2014/main" id="{7ED40182-C91A-826A-54A8-7280BEA64FCE}"/>
              </a:ext>
            </a:extLst>
          </p:cNvPr>
          <p:cNvPicPr>
            <a:picLocks noChangeAspect="1"/>
          </p:cNvPicPr>
          <p:nvPr/>
        </p:nvPicPr>
        <p:blipFill>
          <a:blip r:embed="rId3"/>
          <a:stretch>
            <a:fillRect/>
          </a:stretch>
        </p:blipFill>
        <p:spPr>
          <a:xfrm>
            <a:off x="7647156" y="136023"/>
            <a:ext cx="1626846" cy="1671569"/>
          </a:xfrm>
          <a:prstGeom prst="rect">
            <a:avLst/>
          </a:prstGeom>
        </p:spPr>
      </p:pic>
      <p:sp>
        <p:nvSpPr>
          <p:cNvPr id="4" name="Date Placeholder 3">
            <a:extLst>
              <a:ext uri="{FF2B5EF4-FFF2-40B4-BE49-F238E27FC236}">
                <a16:creationId xmlns:a16="http://schemas.microsoft.com/office/drawing/2014/main" id="{A325B8CA-95DB-8B3A-766E-B6DBF7F6C279}"/>
              </a:ext>
            </a:extLst>
          </p:cNvPr>
          <p:cNvSpPr>
            <a:spLocks noGrp="1"/>
          </p:cNvSpPr>
          <p:nvPr>
            <p:ph type="dt" sz="half" idx="10"/>
          </p:nvPr>
        </p:nvSpPr>
        <p:spPr/>
        <p:txBody>
          <a:bodyPr/>
          <a:lstStyle/>
          <a:p>
            <a:fld id="{7F20E83D-BAA4-4D91-9B2D-8FD3B3D52BF7}" type="datetime1">
              <a:rPr lang="en-US" smtClean="0"/>
              <a:t>6/12/2025</a:t>
            </a:fld>
            <a:endParaRPr lang="fa-IR"/>
          </a:p>
        </p:txBody>
      </p:sp>
      <p:sp>
        <p:nvSpPr>
          <p:cNvPr id="6" name="Slide Number Placeholder 5">
            <a:extLst>
              <a:ext uri="{FF2B5EF4-FFF2-40B4-BE49-F238E27FC236}">
                <a16:creationId xmlns:a16="http://schemas.microsoft.com/office/drawing/2014/main" id="{4DB20915-D375-05FE-8D99-3A80DCD2573B}"/>
              </a:ext>
            </a:extLst>
          </p:cNvPr>
          <p:cNvSpPr>
            <a:spLocks noGrp="1"/>
          </p:cNvSpPr>
          <p:nvPr>
            <p:ph type="sldNum" sz="quarter" idx="12"/>
          </p:nvPr>
        </p:nvSpPr>
        <p:spPr/>
        <p:txBody>
          <a:bodyPr/>
          <a:lstStyle/>
          <a:p>
            <a:fld id="{02A5464E-50F3-4799-9739-8246C5445B86}" type="slidenum">
              <a:rPr lang="fa-IR" smtClean="0"/>
              <a:t>15</a:t>
            </a:fld>
            <a:endParaRPr lang="fa-IR"/>
          </a:p>
        </p:txBody>
      </p:sp>
    </p:spTree>
    <p:extLst>
      <p:ext uri="{BB962C8B-B14F-4D97-AF65-F5344CB8AC3E}">
        <p14:creationId xmlns:p14="http://schemas.microsoft.com/office/powerpoint/2010/main" val="1944114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B9CD-33D4-1640-CD30-C3FEC2A7580A}"/>
              </a:ext>
            </a:extLst>
          </p:cNvPr>
          <p:cNvSpPr>
            <a:spLocks noGrp="1"/>
          </p:cNvSpPr>
          <p:nvPr>
            <p:ph type="title"/>
          </p:nvPr>
        </p:nvSpPr>
        <p:spPr/>
        <p:txBody>
          <a:bodyPr>
            <a:noAutofit/>
          </a:bodyPr>
          <a:lstStyle/>
          <a:p>
            <a:pPr algn="l" rtl="0">
              <a:spcAft>
                <a:spcPts val="800"/>
              </a:spcAft>
            </a:pPr>
            <a: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Prevention and</a:t>
            </a:r>
            <a:b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br>
            <a: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management</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13D9EBD-495A-E145-F9F3-5CB3D1A725B7}"/>
              </a:ext>
            </a:extLst>
          </p:cNvPr>
          <p:cNvSpPr>
            <a:spLocks noGrp="1"/>
          </p:cNvSpPr>
          <p:nvPr>
            <p:ph idx="1"/>
          </p:nvPr>
        </p:nvSpPr>
        <p:spPr>
          <a:xfrm>
            <a:off x="677334" y="1876653"/>
            <a:ext cx="8596668" cy="4731709"/>
          </a:xfrm>
        </p:spPr>
        <p:txBody>
          <a:bodyPr>
            <a:normAutofit fontScale="92500"/>
          </a:bodyPr>
          <a:lstStyle/>
          <a:p>
            <a:pPr lvl="1" indent="-342900" algn="l" rtl="0">
              <a:lnSpc>
                <a:spcPct val="107000"/>
              </a:lnSpc>
              <a:spcAft>
                <a:spcPts val="800"/>
              </a:spcAft>
              <a:buSzPts val="1000"/>
              <a:buFont typeface="Symbol" panose="05050102010706020507" pitchFamily="18" charset="2"/>
              <a:buChar char=""/>
              <a:tabLst>
                <a:tab pos="457200" algn="l"/>
              </a:tabLs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limit screen time;</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lvl="1" indent="-342900" algn="l" rtl="0">
              <a:lnSpc>
                <a:spcPct val="107000"/>
              </a:lnSpc>
              <a:spcAft>
                <a:spcPts val="800"/>
              </a:spcAft>
              <a:buSzPts val="1000"/>
              <a:buFont typeface="Symbol" panose="05050102010706020507" pitchFamily="18" charset="2"/>
              <a:buChar char=""/>
              <a:tabLst>
                <a:tab pos="457200" algn="l"/>
              </a:tabLs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limit consumption of sugar sweetened beverages and energy-dense foods and promote other healthy eating </a:t>
            </a:r>
            <a:r>
              <a:rPr lang="en-US" sz="2400" dirty="0" err="1">
                <a:solidFill>
                  <a:srgbClr val="3C4245"/>
                </a:solidFill>
                <a:effectLst/>
                <a:latin typeface="Arial" panose="020B0604020202020204" pitchFamily="34" charset="0"/>
                <a:ea typeface="Times New Roman" panose="02020603050405020304" pitchFamily="18" charset="0"/>
                <a:cs typeface="Arial" panose="020B0604020202020204" pitchFamily="34" charset="0"/>
              </a:rPr>
              <a:t>behaviours</a:t>
            </a: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lvl="1" indent="-342900" algn="l" rtl="0">
              <a:lnSpc>
                <a:spcPct val="107000"/>
              </a:lnSpc>
              <a:spcAft>
                <a:spcPts val="800"/>
              </a:spcAft>
              <a:buSzPts val="1000"/>
              <a:buFont typeface="Symbol" panose="05050102010706020507" pitchFamily="18" charset="2"/>
              <a:buChar char=""/>
              <a:tabLst>
                <a:tab pos="457200" algn="l"/>
              </a:tabLs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Enjoy a healthy life (healthy diet, physical activity, sleep duration and quality, avoid tobacco and alcohol, emotional self-regulation);</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lvl="1" algn="l" rtl="0">
              <a:lnSpc>
                <a:spcPct val="107000"/>
              </a:lnSpc>
              <a:spcAft>
                <a:spcPts val="800"/>
              </a:spcAft>
              <a:buSzPts val="1000"/>
              <a:buFont typeface="Symbol" panose="05050102010706020507" pitchFamily="18" charset="2"/>
              <a:buChar char=""/>
              <a:tabLst>
                <a:tab pos="457200" algn="l"/>
              </a:tabLs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limit energy intake from total fats and sugars and increase consumption of fruit and vegetables, as well as legumes, whole grains and nuts; and </a:t>
            </a:r>
          </a:p>
          <a:p>
            <a:pPr lvl="1" algn="l" rtl="0">
              <a:lnSpc>
                <a:spcPct val="107000"/>
              </a:lnSpc>
              <a:spcAft>
                <a:spcPts val="800"/>
              </a:spcAft>
              <a:buSzPts val="1000"/>
              <a:buFont typeface="Symbol" panose="05050102010706020507" pitchFamily="18" charset="2"/>
              <a:buChar char=""/>
              <a:tabLst>
                <a:tab pos="457200" algn="l"/>
              </a:tabLst>
            </a:pPr>
            <a:r>
              <a:rPr lang="en-US" sz="2400" dirty="0">
                <a:solidFill>
                  <a:srgbClr val="3C4245"/>
                </a:solidFill>
                <a:latin typeface="Arial" panose="020B0604020202020204" pitchFamily="34" charset="0"/>
                <a:ea typeface="Times New Roman" panose="02020603050405020304" pitchFamily="18" charset="0"/>
              </a:rPr>
              <a:t>Engage in regular physical activity</a:t>
            </a:r>
            <a:endParaRPr lang="en-US" sz="6000" dirty="0">
              <a:latin typeface="Calibri" panose="020F0502020204030204" pitchFamily="34" charset="0"/>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C590F501-7633-C74B-0F8A-45BAF33C89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6392" y="73737"/>
            <a:ext cx="2109291" cy="1671569"/>
          </a:xfrm>
          <a:prstGeom prst="rect">
            <a:avLst/>
          </a:prstGeom>
        </p:spPr>
      </p:pic>
      <p:pic>
        <p:nvPicPr>
          <p:cNvPr id="7" name="Picture 6">
            <a:extLst>
              <a:ext uri="{FF2B5EF4-FFF2-40B4-BE49-F238E27FC236}">
                <a16:creationId xmlns:a16="http://schemas.microsoft.com/office/drawing/2014/main" id="{7ED40182-C91A-826A-54A8-7280BEA64FCE}"/>
              </a:ext>
            </a:extLst>
          </p:cNvPr>
          <p:cNvPicPr>
            <a:picLocks noChangeAspect="1"/>
          </p:cNvPicPr>
          <p:nvPr/>
        </p:nvPicPr>
        <p:blipFill>
          <a:blip r:embed="rId3"/>
          <a:stretch>
            <a:fillRect/>
          </a:stretch>
        </p:blipFill>
        <p:spPr>
          <a:xfrm>
            <a:off x="7647156" y="136023"/>
            <a:ext cx="1626846" cy="1671569"/>
          </a:xfrm>
          <a:prstGeom prst="rect">
            <a:avLst/>
          </a:prstGeom>
        </p:spPr>
      </p:pic>
      <p:sp>
        <p:nvSpPr>
          <p:cNvPr id="4" name="Date Placeholder 3">
            <a:extLst>
              <a:ext uri="{FF2B5EF4-FFF2-40B4-BE49-F238E27FC236}">
                <a16:creationId xmlns:a16="http://schemas.microsoft.com/office/drawing/2014/main" id="{F3EBA627-4CAF-E598-A392-2E7623760400}"/>
              </a:ext>
            </a:extLst>
          </p:cNvPr>
          <p:cNvSpPr>
            <a:spLocks noGrp="1"/>
          </p:cNvSpPr>
          <p:nvPr>
            <p:ph type="dt" sz="half" idx="10"/>
          </p:nvPr>
        </p:nvSpPr>
        <p:spPr/>
        <p:txBody>
          <a:bodyPr/>
          <a:lstStyle/>
          <a:p>
            <a:fld id="{033969F9-11F7-4C23-9DB4-A31DB4CED308}" type="datetime1">
              <a:rPr lang="en-US" smtClean="0"/>
              <a:t>6/12/2025</a:t>
            </a:fld>
            <a:endParaRPr lang="fa-IR"/>
          </a:p>
        </p:txBody>
      </p:sp>
      <p:sp>
        <p:nvSpPr>
          <p:cNvPr id="6" name="Slide Number Placeholder 5">
            <a:extLst>
              <a:ext uri="{FF2B5EF4-FFF2-40B4-BE49-F238E27FC236}">
                <a16:creationId xmlns:a16="http://schemas.microsoft.com/office/drawing/2014/main" id="{68063813-1E79-A892-F0C1-CA0545C08184}"/>
              </a:ext>
            </a:extLst>
          </p:cNvPr>
          <p:cNvSpPr>
            <a:spLocks noGrp="1"/>
          </p:cNvSpPr>
          <p:nvPr>
            <p:ph type="sldNum" sz="quarter" idx="12"/>
          </p:nvPr>
        </p:nvSpPr>
        <p:spPr/>
        <p:txBody>
          <a:bodyPr/>
          <a:lstStyle/>
          <a:p>
            <a:fld id="{02A5464E-50F3-4799-9739-8246C5445B86}" type="slidenum">
              <a:rPr lang="fa-IR" smtClean="0"/>
              <a:t>16</a:t>
            </a:fld>
            <a:endParaRPr lang="fa-IR"/>
          </a:p>
        </p:txBody>
      </p:sp>
    </p:spTree>
    <p:extLst>
      <p:ext uri="{BB962C8B-B14F-4D97-AF65-F5344CB8AC3E}">
        <p14:creationId xmlns:p14="http://schemas.microsoft.com/office/powerpoint/2010/main" val="4108862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B9CD-33D4-1640-CD30-C3FEC2A7580A}"/>
              </a:ext>
            </a:extLst>
          </p:cNvPr>
          <p:cNvSpPr>
            <a:spLocks noGrp="1"/>
          </p:cNvSpPr>
          <p:nvPr>
            <p:ph type="title"/>
          </p:nvPr>
        </p:nvSpPr>
        <p:spPr/>
        <p:txBody>
          <a:bodyPr>
            <a:noAutofit/>
          </a:bodyPr>
          <a:lstStyle/>
          <a:p>
            <a:pPr algn="l" rtl="0">
              <a:spcAft>
                <a:spcPts val="800"/>
              </a:spcAft>
            </a:pPr>
            <a: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Prevention and</a:t>
            </a:r>
            <a:b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br>
            <a: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management</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13D9EBD-495A-E145-F9F3-5CB3D1A725B7}"/>
              </a:ext>
            </a:extLst>
          </p:cNvPr>
          <p:cNvSpPr>
            <a:spLocks noGrp="1"/>
          </p:cNvSpPr>
          <p:nvPr>
            <p:ph idx="1"/>
          </p:nvPr>
        </p:nvSpPr>
        <p:spPr>
          <a:xfrm>
            <a:off x="677334" y="1876653"/>
            <a:ext cx="8596668" cy="4731709"/>
          </a:xfrm>
        </p:spPr>
        <p:txBody>
          <a:bodyPr>
            <a:normAutofit fontScale="92500" lnSpcReduction="10000"/>
          </a:bodyPr>
          <a:lstStyle/>
          <a:p>
            <a:pPr algn="l" rtl="0">
              <a:lnSpc>
                <a:spcPct val="107000"/>
              </a:lnSpc>
              <a:spcAft>
                <a:spcPts val="800"/>
              </a:spcAf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Health practitioners need to:</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Assess the weight and height of people accessing the health facilities;</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Provide counselling on healthy diet and lifestyles;</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07000"/>
              </a:lnSpc>
              <a:spcAft>
                <a:spcPts val="800"/>
              </a:spcAft>
              <a:buSzPts val="1000"/>
              <a:buFont typeface="Symbol" panose="05050102010706020507" pitchFamily="18" charset="2"/>
              <a:buChar char=""/>
              <a:tabLst>
                <a:tab pos="457200" algn="l"/>
              </a:tabLs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When a diagnosis of obesity is established, provide integrated obesity prevention and management health services including on healthy diet, physical activity and medical and surgical measures;     and </a:t>
            </a:r>
          </a:p>
          <a:p>
            <a:pPr algn="l" rtl="0">
              <a:lnSpc>
                <a:spcPct val="107000"/>
              </a:lnSpc>
              <a:spcAft>
                <a:spcPts val="800"/>
              </a:spcAft>
              <a:buSzPts val="1000"/>
              <a:buFont typeface="Symbol" panose="05050102010706020507" pitchFamily="18" charset="2"/>
              <a:buChar char=""/>
              <a:tabLst>
                <a:tab pos="457200" algn="l"/>
              </a:tabLst>
            </a:pPr>
            <a:r>
              <a:rPr lang="en-US" sz="2400" dirty="0">
                <a:solidFill>
                  <a:srgbClr val="3C4245"/>
                </a:solidFill>
                <a:latin typeface="Arial" panose="020B0604020202020204" pitchFamily="34" charset="0"/>
                <a:ea typeface="Times New Roman" panose="02020603050405020304" pitchFamily="18" charset="0"/>
                <a:cs typeface="Arial" panose="020B0604020202020204" pitchFamily="34" charset="0"/>
              </a:rPr>
              <a:t>M</a:t>
            </a:r>
            <a:r>
              <a:rPr lang="en-US" sz="2400" dirty="0">
                <a:solidFill>
                  <a:srgbClr val="3C4245"/>
                </a:solidFill>
                <a:latin typeface="Arial" panose="020B0604020202020204" pitchFamily="34" charset="0"/>
                <a:ea typeface="Times New Roman" panose="02020603050405020304" pitchFamily="18" charset="0"/>
              </a:rPr>
              <a:t>onitor other NCD risk factors (blood glucose, lipids and blood pressure) and assess the presence of comorbidities and disability, including mental health disorders</a:t>
            </a:r>
            <a:endParaRPr lang="en-US" sz="7200" dirty="0">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C590F501-7633-C74B-0F8A-45BAF33C89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6392" y="73737"/>
            <a:ext cx="2109291" cy="1671569"/>
          </a:xfrm>
          <a:prstGeom prst="rect">
            <a:avLst/>
          </a:prstGeom>
        </p:spPr>
      </p:pic>
      <p:pic>
        <p:nvPicPr>
          <p:cNvPr id="7" name="Picture 6">
            <a:extLst>
              <a:ext uri="{FF2B5EF4-FFF2-40B4-BE49-F238E27FC236}">
                <a16:creationId xmlns:a16="http://schemas.microsoft.com/office/drawing/2014/main" id="{7ED40182-C91A-826A-54A8-7280BEA64FCE}"/>
              </a:ext>
            </a:extLst>
          </p:cNvPr>
          <p:cNvPicPr>
            <a:picLocks noChangeAspect="1"/>
          </p:cNvPicPr>
          <p:nvPr/>
        </p:nvPicPr>
        <p:blipFill>
          <a:blip r:embed="rId3"/>
          <a:stretch>
            <a:fillRect/>
          </a:stretch>
        </p:blipFill>
        <p:spPr>
          <a:xfrm>
            <a:off x="7647156" y="136023"/>
            <a:ext cx="1626846" cy="1671569"/>
          </a:xfrm>
          <a:prstGeom prst="rect">
            <a:avLst/>
          </a:prstGeom>
        </p:spPr>
      </p:pic>
      <p:sp>
        <p:nvSpPr>
          <p:cNvPr id="4" name="Date Placeholder 3">
            <a:extLst>
              <a:ext uri="{FF2B5EF4-FFF2-40B4-BE49-F238E27FC236}">
                <a16:creationId xmlns:a16="http://schemas.microsoft.com/office/drawing/2014/main" id="{EDE0B9B1-479F-0757-E581-1BFD4BFA2A24}"/>
              </a:ext>
            </a:extLst>
          </p:cNvPr>
          <p:cNvSpPr>
            <a:spLocks noGrp="1"/>
          </p:cNvSpPr>
          <p:nvPr>
            <p:ph type="dt" sz="half" idx="10"/>
          </p:nvPr>
        </p:nvSpPr>
        <p:spPr/>
        <p:txBody>
          <a:bodyPr/>
          <a:lstStyle/>
          <a:p>
            <a:fld id="{27BCB599-0579-4DB8-8410-C89D0401AE06}" type="datetime1">
              <a:rPr lang="en-US" smtClean="0"/>
              <a:t>6/12/2025</a:t>
            </a:fld>
            <a:endParaRPr lang="fa-IR"/>
          </a:p>
        </p:txBody>
      </p:sp>
      <p:sp>
        <p:nvSpPr>
          <p:cNvPr id="6" name="Slide Number Placeholder 5">
            <a:extLst>
              <a:ext uri="{FF2B5EF4-FFF2-40B4-BE49-F238E27FC236}">
                <a16:creationId xmlns:a16="http://schemas.microsoft.com/office/drawing/2014/main" id="{093FB53D-459A-2F45-2763-362955FA6644}"/>
              </a:ext>
            </a:extLst>
          </p:cNvPr>
          <p:cNvSpPr>
            <a:spLocks noGrp="1"/>
          </p:cNvSpPr>
          <p:nvPr>
            <p:ph type="sldNum" sz="quarter" idx="12"/>
          </p:nvPr>
        </p:nvSpPr>
        <p:spPr/>
        <p:txBody>
          <a:bodyPr/>
          <a:lstStyle/>
          <a:p>
            <a:fld id="{02A5464E-50F3-4799-9739-8246C5445B86}" type="slidenum">
              <a:rPr lang="fa-IR" smtClean="0"/>
              <a:t>17</a:t>
            </a:fld>
            <a:endParaRPr lang="fa-IR"/>
          </a:p>
        </p:txBody>
      </p:sp>
    </p:spTree>
    <p:extLst>
      <p:ext uri="{BB962C8B-B14F-4D97-AF65-F5344CB8AC3E}">
        <p14:creationId xmlns:p14="http://schemas.microsoft.com/office/powerpoint/2010/main" val="1178568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B9CD-33D4-1640-CD30-C3FEC2A7580A}"/>
              </a:ext>
            </a:extLst>
          </p:cNvPr>
          <p:cNvSpPr>
            <a:spLocks noGrp="1"/>
          </p:cNvSpPr>
          <p:nvPr>
            <p:ph type="title"/>
          </p:nvPr>
        </p:nvSpPr>
        <p:spPr/>
        <p:txBody>
          <a:bodyPr>
            <a:noAutofit/>
          </a:bodyPr>
          <a:lstStyle/>
          <a:p>
            <a:pPr algn="l" rtl="0">
              <a:spcAft>
                <a:spcPts val="800"/>
              </a:spcAft>
            </a:pPr>
            <a: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Prevention and</a:t>
            </a:r>
            <a:b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br>
            <a: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management</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13D9EBD-495A-E145-F9F3-5CB3D1A725B7}"/>
              </a:ext>
            </a:extLst>
          </p:cNvPr>
          <p:cNvSpPr>
            <a:spLocks noGrp="1"/>
          </p:cNvSpPr>
          <p:nvPr>
            <p:ph idx="1"/>
          </p:nvPr>
        </p:nvSpPr>
        <p:spPr>
          <a:xfrm>
            <a:off x="677334" y="1697139"/>
            <a:ext cx="8596668" cy="4731709"/>
          </a:xfrm>
        </p:spPr>
        <p:txBody>
          <a:bodyPr>
            <a:normAutofit lnSpcReduction="10000"/>
          </a:bodyPr>
          <a:lstStyle/>
          <a:p>
            <a:pPr algn="l" rtl="0">
              <a:lnSpc>
                <a:spcPct val="107000"/>
              </a:lnSpc>
              <a:spcAft>
                <a:spcPts val="800"/>
              </a:spcAf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The dietary and physical activity patterns for individual people are largely the result of environmental and societal conditions that greatly constrain personal choice. </a:t>
            </a:r>
          </a:p>
          <a:p>
            <a:pPr algn="l" rtl="0">
              <a:lnSpc>
                <a:spcPct val="107000"/>
              </a:lnSpc>
              <a:spcAft>
                <a:spcPts val="800"/>
              </a:spcAf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Obesity is a societal rather than an individual responsibility, with the solutions to be found through the creation of supportive environments and communities that embed healthy diets and regular physical activity as the most accessible, available and affordable </a:t>
            </a:r>
            <a:r>
              <a:rPr lang="en-US" sz="2400" dirty="0" err="1">
                <a:solidFill>
                  <a:srgbClr val="3C4245"/>
                </a:solidFill>
                <a:effectLst/>
                <a:latin typeface="Arial" panose="020B0604020202020204" pitchFamily="34" charset="0"/>
                <a:ea typeface="Times New Roman" panose="02020603050405020304" pitchFamily="18" charset="0"/>
                <a:cs typeface="Arial" panose="020B0604020202020204" pitchFamily="34" charset="0"/>
              </a:rPr>
              <a:t>behaviours</a:t>
            </a: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 of daily life.</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l" rtl="0"/>
            <a:r>
              <a:rPr lang="en-US" sz="2400" dirty="0">
                <a:solidFill>
                  <a:srgbClr val="3C4245"/>
                </a:solidFill>
                <a:effectLst/>
                <a:latin typeface="Arial" panose="020B0604020202020204" pitchFamily="34" charset="0"/>
                <a:ea typeface="Times New Roman" panose="02020603050405020304" pitchFamily="18" charset="0"/>
              </a:rPr>
              <a:t>Stopping the rise in obesity demands multisectoral actions such as food manufacturing, marketing and pricing and others that seek to address the wider determinants of health (such as poverty reduction and urban planning)</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C590F501-7633-C74B-0F8A-45BAF33C89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6392" y="73737"/>
            <a:ext cx="2109291" cy="1671569"/>
          </a:xfrm>
          <a:prstGeom prst="rect">
            <a:avLst/>
          </a:prstGeom>
        </p:spPr>
      </p:pic>
      <p:pic>
        <p:nvPicPr>
          <p:cNvPr id="7" name="Picture 6">
            <a:extLst>
              <a:ext uri="{FF2B5EF4-FFF2-40B4-BE49-F238E27FC236}">
                <a16:creationId xmlns:a16="http://schemas.microsoft.com/office/drawing/2014/main" id="{7ED40182-C91A-826A-54A8-7280BEA64FCE}"/>
              </a:ext>
            </a:extLst>
          </p:cNvPr>
          <p:cNvPicPr>
            <a:picLocks noChangeAspect="1"/>
          </p:cNvPicPr>
          <p:nvPr/>
        </p:nvPicPr>
        <p:blipFill>
          <a:blip r:embed="rId3"/>
          <a:stretch>
            <a:fillRect/>
          </a:stretch>
        </p:blipFill>
        <p:spPr>
          <a:xfrm>
            <a:off x="7647156" y="136023"/>
            <a:ext cx="1626846" cy="1671569"/>
          </a:xfrm>
          <a:prstGeom prst="rect">
            <a:avLst/>
          </a:prstGeom>
        </p:spPr>
      </p:pic>
      <p:sp>
        <p:nvSpPr>
          <p:cNvPr id="4" name="Date Placeholder 3">
            <a:extLst>
              <a:ext uri="{FF2B5EF4-FFF2-40B4-BE49-F238E27FC236}">
                <a16:creationId xmlns:a16="http://schemas.microsoft.com/office/drawing/2014/main" id="{07688EA7-3146-874C-E112-91C738F90B00}"/>
              </a:ext>
            </a:extLst>
          </p:cNvPr>
          <p:cNvSpPr>
            <a:spLocks noGrp="1"/>
          </p:cNvSpPr>
          <p:nvPr>
            <p:ph type="dt" sz="half" idx="10"/>
          </p:nvPr>
        </p:nvSpPr>
        <p:spPr/>
        <p:txBody>
          <a:bodyPr/>
          <a:lstStyle/>
          <a:p>
            <a:fld id="{D9E4E709-D246-4684-A9D2-5267DF2FE306}" type="datetime1">
              <a:rPr lang="en-US" smtClean="0"/>
              <a:t>6/12/2025</a:t>
            </a:fld>
            <a:endParaRPr lang="fa-IR"/>
          </a:p>
        </p:txBody>
      </p:sp>
      <p:sp>
        <p:nvSpPr>
          <p:cNvPr id="6" name="Slide Number Placeholder 5">
            <a:extLst>
              <a:ext uri="{FF2B5EF4-FFF2-40B4-BE49-F238E27FC236}">
                <a16:creationId xmlns:a16="http://schemas.microsoft.com/office/drawing/2014/main" id="{8EF2BF43-F9C6-E80F-E475-DFC593538702}"/>
              </a:ext>
            </a:extLst>
          </p:cNvPr>
          <p:cNvSpPr>
            <a:spLocks noGrp="1"/>
          </p:cNvSpPr>
          <p:nvPr>
            <p:ph type="sldNum" sz="quarter" idx="12"/>
          </p:nvPr>
        </p:nvSpPr>
        <p:spPr/>
        <p:txBody>
          <a:bodyPr/>
          <a:lstStyle/>
          <a:p>
            <a:fld id="{02A5464E-50F3-4799-9739-8246C5445B86}" type="slidenum">
              <a:rPr lang="fa-IR" smtClean="0"/>
              <a:t>18</a:t>
            </a:fld>
            <a:endParaRPr lang="fa-IR"/>
          </a:p>
        </p:txBody>
      </p:sp>
    </p:spTree>
    <p:extLst>
      <p:ext uri="{BB962C8B-B14F-4D97-AF65-F5344CB8AC3E}">
        <p14:creationId xmlns:p14="http://schemas.microsoft.com/office/powerpoint/2010/main" val="2051614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B9CD-33D4-1640-CD30-C3FEC2A7580A}"/>
              </a:ext>
            </a:extLst>
          </p:cNvPr>
          <p:cNvSpPr>
            <a:spLocks noGrp="1"/>
          </p:cNvSpPr>
          <p:nvPr>
            <p:ph type="title"/>
          </p:nvPr>
        </p:nvSpPr>
        <p:spPr/>
        <p:txBody>
          <a:bodyPr>
            <a:noAutofit/>
          </a:bodyPr>
          <a:lstStyle/>
          <a:p>
            <a:pPr algn="l" rtl="0">
              <a:spcAft>
                <a:spcPts val="800"/>
              </a:spcAft>
            </a:pPr>
            <a: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Prevention and</a:t>
            </a:r>
            <a:b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br>
            <a: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management</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13D9EBD-495A-E145-F9F3-5CB3D1A725B7}"/>
              </a:ext>
            </a:extLst>
          </p:cNvPr>
          <p:cNvSpPr>
            <a:spLocks noGrp="1"/>
          </p:cNvSpPr>
          <p:nvPr>
            <p:ph idx="1"/>
          </p:nvPr>
        </p:nvSpPr>
        <p:spPr>
          <a:xfrm>
            <a:off x="677334" y="1697139"/>
            <a:ext cx="8596668" cy="4731709"/>
          </a:xfrm>
        </p:spPr>
        <p:txBody>
          <a:bodyPr>
            <a:normAutofit fontScale="92500" lnSpcReduction="10000"/>
          </a:bodyPr>
          <a:lstStyle/>
          <a:p>
            <a:pPr algn="l" rtl="0">
              <a:lnSpc>
                <a:spcPct val="107000"/>
              </a:lnSpc>
              <a:spcAft>
                <a:spcPts val="800"/>
              </a:spcAft>
            </a:pPr>
            <a:r>
              <a:rPr lang="en-US" sz="28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Such policies and actions include:</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sz="28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Structural, fiscal and regulatory actions aimed at creating healthy food environments that make healthier food options available, accessible and desirable</a:t>
            </a:r>
          </a:p>
          <a:p>
            <a:pPr marL="342900" lvl="0" indent="-342900" algn="l" rtl="0">
              <a:lnSpc>
                <a:spcPct val="107000"/>
              </a:lnSpc>
              <a:spcAft>
                <a:spcPts val="800"/>
              </a:spcAft>
              <a:buSzPts val="1000"/>
              <a:buFont typeface="Symbol" panose="05050102010706020507" pitchFamily="18" charset="2"/>
              <a:buChar char=""/>
              <a:tabLst>
                <a:tab pos="457200" algn="l"/>
              </a:tabLst>
            </a:pPr>
            <a:r>
              <a:rPr lang="en-US" sz="2800" dirty="0">
                <a:solidFill>
                  <a:srgbClr val="3C4245"/>
                </a:solidFill>
                <a:effectLst/>
                <a:latin typeface="Arial" panose="020B0604020202020204" pitchFamily="34" charset="0"/>
                <a:ea typeface="Times New Roman" panose="02020603050405020304" pitchFamily="18" charset="0"/>
              </a:rPr>
              <a:t>Health sector responses designed and equipped to identify risk, prevent, treat and manage the disease. These actions need to build upon and be integrated into broader efforts to address NCDs and strengthen health systems through a primary health care approach</a:t>
            </a:r>
            <a:endParaRPr lang="en-US" sz="4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C590F501-7633-C74B-0F8A-45BAF33C89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6392" y="73737"/>
            <a:ext cx="2109291" cy="1671569"/>
          </a:xfrm>
          <a:prstGeom prst="rect">
            <a:avLst/>
          </a:prstGeom>
        </p:spPr>
      </p:pic>
      <p:pic>
        <p:nvPicPr>
          <p:cNvPr id="7" name="Picture 6">
            <a:extLst>
              <a:ext uri="{FF2B5EF4-FFF2-40B4-BE49-F238E27FC236}">
                <a16:creationId xmlns:a16="http://schemas.microsoft.com/office/drawing/2014/main" id="{7ED40182-C91A-826A-54A8-7280BEA64FCE}"/>
              </a:ext>
            </a:extLst>
          </p:cNvPr>
          <p:cNvPicPr>
            <a:picLocks noChangeAspect="1"/>
          </p:cNvPicPr>
          <p:nvPr/>
        </p:nvPicPr>
        <p:blipFill>
          <a:blip r:embed="rId3"/>
          <a:stretch>
            <a:fillRect/>
          </a:stretch>
        </p:blipFill>
        <p:spPr>
          <a:xfrm>
            <a:off x="7647156" y="136023"/>
            <a:ext cx="1626846" cy="1671569"/>
          </a:xfrm>
          <a:prstGeom prst="rect">
            <a:avLst/>
          </a:prstGeom>
        </p:spPr>
      </p:pic>
      <p:sp>
        <p:nvSpPr>
          <p:cNvPr id="4" name="Date Placeholder 3">
            <a:extLst>
              <a:ext uri="{FF2B5EF4-FFF2-40B4-BE49-F238E27FC236}">
                <a16:creationId xmlns:a16="http://schemas.microsoft.com/office/drawing/2014/main" id="{7F076632-D2B2-838B-1574-A5E5721E7436}"/>
              </a:ext>
            </a:extLst>
          </p:cNvPr>
          <p:cNvSpPr>
            <a:spLocks noGrp="1"/>
          </p:cNvSpPr>
          <p:nvPr>
            <p:ph type="dt" sz="half" idx="10"/>
          </p:nvPr>
        </p:nvSpPr>
        <p:spPr/>
        <p:txBody>
          <a:bodyPr/>
          <a:lstStyle/>
          <a:p>
            <a:fld id="{133B58E6-6433-4A77-96D8-3EDDBBAF5420}" type="datetime1">
              <a:rPr lang="en-US" smtClean="0"/>
              <a:t>6/12/2025</a:t>
            </a:fld>
            <a:endParaRPr lang="fa-IR"/>
          </a:p>
        </p:txBody>
      </p:sp>
      <p:sp>
        <p:nvSpPr>
          <p:cNvPr id="6" name="Slide Number Placeholder 5">
            <a:extLst>
              <a:ext uri="{FF2B5EF4-FFF2-40B4-BE49-F238E27FC236}">
                <a16:creationId xmlns:a16="http://schemas.microsoft.com/office/drawing/2014/main" id="{EF4F1B49-ED59-66B4-C8EB-FB241B2212A7}"/>
              </a:ext>
            </a:extLst>
          </p:cNvPr>
          <p:cNvSpPr>
            <a:spLocks noGrp="1"/>
          </p:cNvSpPr>
          <p:nvPr>
            <p:ph type="sldNum" sz="quarter" idx="12"/>
          </p:nvPr>
        </p:nvSpPr>
        <p:spPr/>
        <p:txBody>
          <a:bodyPr/>
          <a:lstStyle/>
          <a:p>
            <a:fld id="{02A5464E-50F3-4799-9739-8246C5445B86}" type="slidenum">
              <a:rPr lang="fa-IR" smtClean="0"/>
              <a:t>19</a:t>
            </a:fld>
            <a:endParaRPr lang="fa-IR"/>
          </a:p>
        </p:txBody>
      </p:sp>
    </p:spTree>
    <p:extLst>
      <p:ext uri="{BB962C8B-B14F-4D97-AF65-F5344CB8AC3E}">
        <p14:creationId xmlns:p14="http://schemas.microsoft.com/office/powerpoint/2010/main" val="320576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B9CD-33D4-1640-CD30-C3FEC2A7580A}"/>
              </a:ext>
            </a:extLst>
          </p:cNvPr>
          <p:cNvSpPr>
            <a:spLocks noGrp="1"/>
          </p:cNvSpPr>
          <p:nvPr>
            <p:ph type="title"/>
          </p:nvPr>
        </p:nvSpPr>
        <p:spPr/>
        <p:txBody>
          <a:bodyPr/>
          <a:lstStyle/>
          <a:p>
            <a:r>
              <a:rPr lang="en-US" b="1" dirty="0">
                <a:solidFill>
                  <a:srgbClr val="3C4245"/>
                </a:solidFill>
                <a:latin typeface="Arial" panose="020B0604020202020204" pitchFamily="34" charset="0"/>
                <a:ea typeface="Times New Roman" panose="02020603050405020304" pitchFamily="18" charset="0"/>
                <a:cs typeface="Arial" panose="020B0604020202020204" pitchFamily="34" charset="0"/>
              </a:rPr>
              <a:t>Key facts</a:t>
            </a:r>
            <a:br>
              <a:rPr lang="en-US" dirty="0">
                <a:latin typeface="Calibri" panose="020F0502020204030204" pitchFamily="34" charset="0"/>
                <a:ea typeface="Calibri" panose="020F0502020204030204" pitchFamily="34" charset="0"/>
                <a:cs typeface="Arial" panose="020B0604020202020204" pitchFamily="34" charset="0"/>
              </a:rPr>
            </a:br>
            <a:endParaRPr lang="fa-IR" dirty="0"/>
          </a:p>
        </p:txBody>
      </p:sp>
      <p:sp>
        <p:nvSpPr>
          <p:cNvPr id="3" name="Content Placeholder 2">
            <a:extLst>
              <a:ext uri="{FF2B5EF4-FFF2-40B4-BE49-F238E27FC236}">
                <a16:creationId xmlns:a16="http://schemas.microsoft.com/office/drawing/2014/main" id="{613D9EBD-495A-E145-F9F3-5CB3D1A725B7}"/>
              </a:ext>
            </a:extLst>
          </p:cNvPr>
          <p:cNvSpPr>
            <a:spLocks noGrp="1"/>
          </p:cNvSpPr>
          <p:nvPr>
            <p:ph idx="1"/>
          </p:nvPr>
        </p:nvSpPr>
        <p:spPr/>
        <p:txBody>
          <a:bodyPr>
            <a:normAutofit fontScale="92500" lnSpcReduction="10000"/>
          </a:bodyPr>
          <a:lstStyle/>
          <a:p>
            <a:pPr marL="342900" lvl="0" indent="-342900" algn="l" rtl="0">
              <a:lnSpc>
                <a:spcPct val="107000"/>
              </a:lnSpc>
              <a:spcAft>
                <a:spcPts val="800"/>
              </a:spcAft>
              <a:buSzPts val="1000"/>
              <a:buFont typeface="Symbol" panose="05050102010706020507" pitchFamily="18" charset="2"/>
              <a:buChar char=""/>
              <a:tabLst>
                <a:tab pos="457200" algn="l"/>
              </a:tabLst>
            </a:pPr>
            <a:r>
              <a:rPr lang="en-US" sz="18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In 2022, 1 in 8 people in the world were living with obesity.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sz="18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Worldwide adult obesity has more than doubled since 1990, and adolescent obesity has quadrupled.</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sz="18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In 2022, 2.5 billion adults (18 years and older) were overweight. Of these, 890 million were living with obesity.</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sz="18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In 2022, 43% of adults aged 18 years and over were overweight and 16% were living with obesity.</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sz="18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In 2024, 35 million children under the age of 5 were overweight.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sz="18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Over 390 million children and adolescents aged 5–19 years were overweight in 2022, including 160 million who were living with obesity.</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fa-IR" dirty="0"/>
          </a:p>
        </p:txBody>
      </p:sp>
      <p:pic>
        <p:nvPicPr>
          <p:cNvPr id="5" name="Picture 4">
            <a:extLst>
              <a:ext uri="{FF2B5EF4-FFF2-40B4-BE49-F238E27FC236}">
                <a16:creationId xmlns:a16="http://schemas.microsoft.com/office/drawing/2014/main" id="{C590F501-7633-C74B-0F8A-45BAF33C89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1274" y="31264"/>
            <a:ext cx="2328073" cy="2086852"/>
          </a:xfrm>
          <a:prstGeom prst="rect">
            <a:avLst/>
          </a:prstGeom>
        </p:spPr>
      </p:pic>
      <p:pic>
        <p:nvPicPr>
          <p:cNvPr id="7" name="Picture 6">
            <a:extLst>
              <a:ext uri="{FF2B5EF4-FFF2-40B4-BE49-F238E27FC236}">
                <a16:creationId xmlns:a16="http://schemas.microsoft.com/office/drawing/2014/main" id="{7ED40182-C91A-826A-54A8-7280BEA64FCE}"/>
              </a:ext>
            </a:extLst>
          </p:cNvPr>
          <p:cNvPicPr>
            <a:picLocks noChangeAspect="1"/>
          </p:cNvPicPr>
          <p:nvPr/>
        </p:nvPicPr>
        <p:blipFill>
          <a:blip r:embed="rId3"/>
          <a:stretch>
            <a:fillRect/>
          </a:stretch>
        </p:blipFill>
        <p:spPr>
          <a:xfrm>
            <a:off x="7523251" y="238905"/>
            <a:ext cx="1626846" cy="1671569"/>
          </a:xfrm>
          <a:prstGeom prst="rect">
            <a:avLst/>
          </a:prstGeom>
        </p:spPr>
      </p:pic>
      <p:sp>
        <p:nvSpPr>
          <p:cNvPr id="4" name="Date Placeholder 3">
            <a:extLst>
              <a:ext uri="{FF2B5EF4-FFF2-40B4-BE49-F238E27FC236}">
                <a16:creationId xmlns:a16="http://schemas.microsoft.com/office/drawing/2014/main" id="{95B1A71A-2482-9DB9-9014-DC2E7F602870}"/>
              </a:ext>
            </a:extLst>
          </p:cNvPr>
          <p:cNvSpPr>
            <a:spLocks noGrp="1"/>
          </p:cNvSpPr>
          <p:nvPr>
            <p:ph type="dt" sz="half" idx="10"/>
          </p:nvPr>
        </p:nvSpPr>
        <p:spPr/>
        <p:txBody>
          <a:bodyPr/>
          <a:lstStyle/>
          <a:p>
            <a:fld id="{B33A81E0-F16A-41CA-B3DB-69B1EB9CEC7C}" type="datetime1">
              <a:rPr lang="en-US" smtClean="0"/>
              <a:t>6/12/2025</a:t>
            </a:fld>
            <a:endParaRPr lang="fa-IR"/>
          </a:p>
        </p:txBody>
      </p:sp>
      <p:sp>
        <p:nvSpPr>
          <p:cNvPr id="6" name="Slide Number Placeholder 5">
            <a:extLst>
              <a:ext uri="{FF2B5EF4-FFF2-40B4-BE49-F238E27FC236}">
                <a16:creationId xmlns:a16="http://schemas.microsoft.com/office/drawing/2014/main" id="{12151A21-E804-5240-0160-5DAB776A46EB}"/>
              </a:ext>
            </a:extLst>
          </p:cNvPr>
          <p:cNvSpPr>
            <a:spLocks noGrp="1"/>
          </p:cNvSpPr>
          <p:nvPr>
            <p:ph type="sldNum" sz="quarter" idx="12"/>
          </p:nvPr>
        </p:nvSpPr>
        <p:spPr/>
        <p:txBody>
          <a:bodyPr/>
          <a:lstStyle/>
          <a:p>
            <a:fld id="{02A5464E-50F3-4799-9739-8246C5445B86}" type="slidenum">
              <a:rPr lang="fa-IR" smtClean="0"/>
              <a:t>2</a:t>
            </a:fld>
            <a:endParaRPr lang="fa-IR"/>
          </a:p>
        </p:txBody>
      </p:sp>
    </p:spTree>
    <p:extLst>
      <p:ext uri="{BB962C8B-B14F-4D97-AF65-F5344CB8AC3E}">
        <p14:creationId xmlns:p14="http://schemas.microsoft.com/office/powerpoint/2010/main" val="25786926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B9CD-33D4-1640-CD30-C3FEC2A7580A}"/>
              </a:ext>
            </a:extLst>
          </p:cNvPr>
          <p:cNvSpPr>
            <a:spLocks noGrp="1"/>
          </p:cNvSpPr>
          <p:nvPr>
            <p:ph type="title"/>
          </p:nvPr>
        </p:nvSpPr>
        <p:spPr/>
        <p:txBody>
          <a:bodyPr>
            <a:noAutofit/>
          </a:bodyPr>
          <a:lstStyle/>
          <a:p>
            <a:pPr algn="l" rtl="0">
              <a:spcAft>
                <a:spcPts val="800"/>
              </a:spcAft>
            </a:pPr>
            <a: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Prevention and</a:t>
            </a:r>
            <a:b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br>
            <a: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management</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13D9EBD-495A-E145-F9F3-5CB3D1A725B7}"/>
              </a:ext>
            </a:extLst>
          </p:cNvPr>
          <p:cNvSpPr>
            <a:spLocks noGrp="1"/>
          </p:cNvSpPr>
          <p:nvPr>
            <p:ph idx="1"/>
          </p:nvPr>
        </p:nvSpPr>
        <p:spPr>
          <a:xfrm>
            <a:off x="677334" y="1994460"/>
            <a:ext cx="8596668" cy="4355852"/>
          </a:xfrm>
        </p:spPr>
        <p:txBody>
          <a:bodyPr>
            <a:normAutofit fontScale="92500"/>
          </a:bodyPr>
          <a:lstStyle/>
          <a:p>
            <a:pPr algn="l" rtl="0">
              <a:lnSpc>
                <a:spcPct val="107000"/>
              </a:lnSpc>
              <a:spcAft>
                <a:spcPts val="800"/>
              </a:spcAf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The food industry can play a significant role in promoting healthy diets by:</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Reducing the fat, sugar and salt content of processed foods;</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Ensuring that healthy and nutritious choices are available and affordable to all consumers;</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Restricting marketing of foods high in sugars, salt and fats, especially those foods aimed at children and teenagers</a:t>
            </a:r>
          </a:p>
          <a:p>
            <a:pPr marL="342900" lvl="0" indent="-342900" algn="l" rtl="0">
              <a:lnSpc>
                <a:spcPct val="107000"/>
              </a:lnSpc>
              <a:spcAft>
                <a:spcPts val="800"/>
              </a:spcAft>
              <a:buSzPts val="1000"/>
              <a:buFont typeface="Symbol" panose="05050102010706020507" pitchFamily="18" charset="2"/>
              <a:buChar char=""/>
              <a:tabLst>
                <a:tab pos="457200" algn="l"/>
              </a:tabLst>
            </a:pPr>
            <a:r>
              <a:rPr lang="en-US" sz="2400" dirty="0">
                <a:solidFill>
                  <a:srgbClr val="3C4245"/>
                </a:solidFill>
                <a:effectLst/>
                <a:latin typeface="Arial" panose="020B0604020202020204" pitchFamily="34" charset="0"/>
                <a:ea typeface="Times New Roman" panose="02020603050405020304" pitchFamily="18" charset="0"/>
              </a:rPr>
              <a:t>Ensuring the availability of healthy food choices and supporting regular physical activity practice in the workplace</a:t>
            </a:r>
            <a:endParaRPr lang="en-US" sz="5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C590F501-7633-C74B-0F8A-45BAF33C89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6392" y="73737"/>
            <a:ext cx="2109291" cy="1671569"/>
          </a:xfrm>
          <a:prstGeom prst="rect">
            <a:avLst/>
          </a:prstGeom>
        </p:spPr>
      </p:pic>
      <p:pic>
        <p:nvPicPr>
          <p:cNvPr id="7" name="Picture 6">
            <a:extLst>
              <a:ext uri="{FF2B5EF4-FFF2-40B4-BE49-F238E27FC236}">
                <a16:creationId xmlns:a16="http://schemas.microsoft.com/office/drawing/2014/main" id="{7ED40182-C91A-826A-54A8-7280BEA64FCE}"/>
              </a:ext>
            </a:extLst>
          </p:cNvPr>
          <p:cNvPicPr>
            <a:picLocks noChangeAspect="1"/>
          </p:cNvPicPr>
          <p:nvPr/>
        </p:nvPicPr>
        <p:blipFill>
          <a:blip r:embed="rId3"/>
          <a:stretch>
            <a:fillRect/>
          </a:stretch>
        </p:blipFill>
        <p:spPr>
          <a:xfrm>
            <a:off x="7647156" y="136023"/>
            <a:ext cx="1626846" cy="1671569"/>
          </a:xfrm>
          <a:prstGeom prst="rect">
            <a:avLst/>
          </a:prstGeom>
        </p:spPr>
      </p:pic>
      <p:sp>
        <p:nvSpPr>
          <p:cNvPr id="4" name="Date Placeholder 3">
            <a:extLst>
              <a:ext uri="{FF2B5EF4-FFF2-40B4-BE49-F238E27FC236}">
                <a16:creationId xmlns:a16="http://schemas.microsoft.com/office/drawing/2014/main" id="{80FE8977-4202-5DB2-1883-0733EA308AEF}"/>
              </a:ext>
            </a:extLst>
          </p:cNvPr>
          <p:cNvSpPr>
            <a:spLocks noGrp="1"/>
          </p:cNvSpPr>
          <p:nvPr>
            <p:ph type="dt" sz="half" idx="10"/>
          </p:nvPr>
        </p:nvSpPr>
        <p:spPr/>
        <p:txBody>
          <a:bodyPr/>
          <a:lstStyle/>
          <a:p>
            <a:fld id="{21E5517A-6966-4D39-B7B5-B72E4BF7CD01}" type="datetime1">
              <a:rPr lang="en-US" smtClean="0"/>
              <a:t>6/12/2025</a:t>
            </a:fld>
            <a:endParaRPr lang="fa-IR"/>
          </a:p>
        </p:txBody>
      </p:sp>
      <p:sp>
        <p:nvSpPr>
          <p:cNvPr id="6" name="Slide Number Placeholder 5">
            <a:extLst>
              <a:ext uri="{FF2B5EF4-FFF2-40B4-BE49-F238E27FC236}">
                <a16:creationId xmlns:a16="http://schemas.microsoft.com/office/drawing/2014/main" id="{D64C6F9A-3329-664F-92C8-C56D4B472C22}"/>
              </a:ext>
            </a:extLst>
          </p:cNvPr>
          <p:cNvSpPr>
            <a:spLocks noGrp="1"/>
          </p:cNvSpPr>
          <p:nvPr>
            <p:ph type="sldNum" sz="quarter" idx="12"/>
          </p:nvPr>
        </p:nvSpPr>
        <p:spPr/>
        <p:txBody>
          <a:bodyPr/>
          <a:lstStyle/>
          <a:p>
            <a:fld id="{02A5464E-50F3-4799-9739-8246C5445B86}" type="slidenum">
              <a:rPr lang="fa-IR" smtClean="0"/>
              <a:t>20</a:t>
            </a:fld>
            <a:endParaRPr lang="fa-IR"/>
          </a:p>
        </p:txBody>
      </p:sp>
    </p:spTree>
    <p:extLst>
      <p:ext uri="{BB962C8B-B14F-4D97-AF65-F5344CB8AC3E}">
        <p14:creationId xmlns:p14="http://schemas.microsoft.com/office/powerpoint/2010/main" val="43912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B9CD-33D4-1640-CD30-C3FEC2A7580A}"/>
              </a:ext>
            </a:extLst>
          </p:cNvPr>
          <p:cNvSpPr>
            <a:spLocks noGrp="1"/>
          </p:cNvSpPr>
          <p:nvPr>
            <p:ph type="title"/>
          </p:nvPr>
        </p:nvSpPr>
        <p:spPr>
          <a:xfrm>
            <a:off x="677334" y="424506"/>
            <a:ext cx="8596668" cy="1320800"/>
          </a:xfrm>
        </p:spPr>
        <p:txBody>
          <a:bodyPr>
            <a:noAutofit/>
          </a:bodyPr>
          <a:lstStyle/>
          <a:p>
            <a:pPr algn="l" rtl="0">
              <a:spcAft>
                <a:spcPts val="800"/>
              </a:spcAft>
            </a:pPr>
            <a: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WHO Technical Package </a:t>
            </a:r>
            <a:b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br>
            <a:r>
              <a:rPr lang="en-US" sz="32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to Stop Obesity</a:t>
            </a:r>
            <a:endParaRPr lang="en-US" sz="3200" b="1"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13D9EBD-495A-E145-F9F3-5CB3D1A725B7}"/>
              </a:ext>
            </a:extLst>
          </p:cNvPr>
          <p:cNvSpPr>
            <a:spLocks noGrp="1"/>
          </p:cNvSpPr>
          <p:nvPr>
            <p:ph idx="1"/>
          </p:nvPr>
        </p:nvSpPr>
        <p:spPr>
          <a:xfrm>
            <a:off x="806360" y="1807590"/>
            <a:ext cx="8596668" cy="4840041"/>
          </a:xfrm>
        </p:spPr>
        <p:txBody>
          <a:bodyPr>
            <a:normAutofit lnSpcReduction="10000"/>
          </a:bodyPr>
          <a:lstStyle/>
          <a:p>
            <a:pPr algn="l" rtl="0">
              <a:lnSpc>
                <a:spcPct val="107000"/>
              </a:lnSpc>
              <a:spcAft>
                <a:spcPts val="800"/>
              </a:spcAft>
            </a:pPr>
            <a:r>
              <a:rPr lang="en-US" sz="2000" dirty="0">
                <a:solidFill>
                  <a:srgbClr val="3C4245"/>
                </a:solidFill>
                <a:effectLst/>
                <a:latin typeface="Noto Sans" panose="020B0502040504020204" pitchFamily="34" charset="0"/>
                <a:ea typeface="Times New Roman" panose="02020603050405020304" pitchFamily="18" charset="0"/>
                <a:cs typeface="Arial" panose="020B0604020202020204" pitchFamily="34" charset="0"/>
              </a:rPr>
              <a:t>WHO on World Obesity Day, 4 March 2025, launched the WHO Technical Package to Stop Obesity</a:t>
            </a:r>
          </a:p>
          <a:p>
            <a:pPr algn="l" rtl="0">
              <a:lnSpc>
                <a:spcPct val="107000"/>
              </a:lnSpc>
              <a:spcAft>
                <a:spcPts val="800"/>
              </a:spcAft>
            </a:pPr>
            <a:r>
              <a:rPr lang="en-US" sz="2000" dirty="0">
                <a:solidFill>
                  <a:srgbClr val="3C4245"/>
                </a:solidFill>
                <a:effectLst/>
                <a:latin typeface="Noto Sans" panose="020B0502040504020204" pitchFamily="34" charset="0"/>
                <a:ea typeface="Times New Roman" panose="02020603050405020304" pitchFamily="18" charset="0"/>
                <a:cs typeface="Arial" panose="020B0604020202020204" pitchFamily="34" charset="0"/>
              </a:rPr>
              <a:t>package can support government officials, national policymakers and </a:t>
            </a:r>
            <a:r>
              <a:rPr lang="en-US" sz="2000" dirty="0" err="1">
                <a:solidFill>
                  <a:srgbClr val="3C4245"/>
                </a:solidFill>
                <a:effectLst/>
                <a:latin typeface="Noto Sans" panose="020B0502040504020204" pitchFamily="34" charset="0"/>
                <a:ea typeface="Times New Roman" panose="02020603050405020304" pitchFamily="18" charset="0"/>
                <a:cs typeface="Arial" panose="020B0604020202020204" pitchFamily="34" charset="0"/>
              </a:rPr>
              <a:t>programme</a:t>
            </a:r>
            <a:r>
              <a:rPr lang="en-US" sz="2000" dirty="0">
                <a:solidFill>
                  <a:srgbClr val="3C4245"/>
                </a:solidFill>
                <a:effectLst/>
                <a:latin typeface="Noto Sans" panose="020B0502040504020204" pitchFamily="34" charset="0"/>
                <a:ea typeface="Times New Roman" panose="02020603050405020304" pitchFamily="18" charset="0"/>
                <a:cs typeface="Arial" panose="020B0604020202020204" pitchFamily="34" charset="0"/>
              </a:rPr>
              <a:t> managers to deliver concrete action to prevent and stop obesity</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07000"/>
              </a:lnSpc>
              <a:spcAft>
                <a:spcPts val="800"/>
              </a:spcAft>
            </a:pPr>
            <a:r>
              <a:rPr lang="en-US" sz="2000" dirty="0">
                <a:solidFill>
                  <a:srgbClr val="3C4245"/>
                </a:solidFill>
                <a:effectLst/>
                <a:latin typeface="Noto Sans" panose="020B0502040504020204" pitchFamily="34" charset="0"/>
                <a:ea typeface="Times New Roman" panose="02020603050405020304" pitchFamily="18" charset="0"/>
                <a:cs typeface="Arial" panose="020B0604020202020204" pitchFamily="34" charset="0"/>
              </a:rPr>
              <a:t>The technical package provides a practical how-to to approach of proven interventions selected by countries according to their own priorities and tailored to a local context.  These interventions focus 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sz="2000" dirty="0">
                <a:solidFill>
                  <a:srgbClr val="3C4245"/>
                </a:solidFill>
                <a:effectLst/>
                <a:latin typeface="Noto Sans" panose="020B0502040504020204" pitchFamily="34" charset="0"/>
                <a:ea typeface="Times New Roman" panose="02020603050405020304" pitchFamily="18" charset="0"/>
                <a:cs typeface="Arial" panose="020B0604020202020204" pitchFamily="34" charset="0"/>
              </a:rPr>
              <a:t>Adapting environments to enable a healthy lifestyle</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sz="2000" dirty="0">
                <a:solidFill>
                  <a:srgbClr val="3C4245"/>
                </a:solidFill>
                <a:effectLst/>
                <a:latin typeface="Noto Sans" panose="020B0502040504020204" pitchFamily="34" charset="0"/>
                <a:ea typeface="Times New Roman" panose="02020603050405020304" pitchFamily="18" charset="0"/>
                <a:cs typeface="Arial" panose="020B0604020202020204" pitchFamily="34" charset="0"/>
              </a:rPr>
              <a:t>Creating knowledge, motivation, and skills for healthy </a:t>
            </a:r>
            <a:r>
              <a:rPr lang="en-US" sz="2000" dirty="0" err="1">
                <a:solidFill>
                  <a:srgbClr val="3C4245"/>
                </a:solidFill>
                <a:effectLst/>
                <a:latin typeface="Noto Sans" panose="020B0502040504020204" pitchFamily="34" charset="0"/>
                <a:ea typeface="Times New Roman" panose="02020603050405020304" pitchFamily="18" charset="0"/>
                <a:cs typeface="Arial" panose="020B0604020202020204" pitchFamily="34" charset="0"/>
              </a:rPr>
              <a:t>behaviours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sz="2000" dirty="0">
                <a:solidFill>
                  <a:srgbClr val="3C4245"/>
                </a:solidFill>
                <a:effectLst/>
                <a:latin typeface="Noto Sans" panose="020B0502040504020204" pitchFamily="34" charset="0"/>
                <a:ea typeface="Times New Roman" panose="02020603050405020304" pitchFamily="18" charset="0"/>
                <a:cs typeface="Arial" panose="020B0604020202020204" pitchFamily="34" charset="0"/>
              </a:rPr>
              <a:t>Transforming the health system to respond to the obesity crisis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C590F501-7633-C74B-0F8A-45BAF33C89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6888" y="136022"/>
            <a:ext cx="2064413" cy="1671569"/>
          </a:xfrm>
          <a:prstGeom prst="rect">
            <a:avLst/>
          </a:prstGeom>
        </p:spPr>
      </p:pic>
      <p:pic>
        <p:nvPicPr>
          <p:cNvPr id="7" name="Picture 6">
            <a:extLst>
              <a:ext uri="{FF2B5EF4-FFF2-40B4-BE49-F238E27FC236}">
                <a16:creationId xmlns:a16="http://schemas.microsoft.com/office/drawing/2014/main" id="{7ED40182-C91A-826A-54A8-7280BEA64FCE}"/>
              </a:ext>
            </a:extLst>
          </p:cNvPr>
          <p:cNvPicPr>
            <a:picLocks noChangeAspect="1"/>
          </p:cNvPicPr>
          <p:nvPr/>
        </p:nvPicPr>
        <p:blipFill>
          <a:blip r:embed="rId3"/>
          <a:stretch>
            <a:fillRect/>
          </a:stretch>
        </p:blipFill>
        <p:spPr>
          <a:xfrm>
            <a:off x="7647156" y="136023"/>
            <a:ext cx="1626846" cy="1671569"/>
          </a:xfrm>
          <a:prstGeom prst="rect">
            <a:avLst/>
          </a:prstGeom>
        </p:spPr>
      </p:pic>
      <p:sp>
        <p:nvSpPr>
          <p:cNvPr id="4" name="Date Placeholder 3">
            <a:extLst>
              <a:ext uri="{FF2B5EF4-FFF2-40B4-BE49-F238E27FC236}">
                <a16:creationId xmlns:a16="http://schemas.microsoft.com/office/drawing/2014/main" id="{E554F8D5-9D9C-6976-0509-D8174B2B00BC}"/>
              </a:ext>
            </a:extLst>
          </p:cNvPr>
          <p:cNvSpPr>
            <a:spLocks noGrp="1"/>
          </p:cNvSpPr>
          <p:nvPr>
            <p:ph type="dt" sz="half" idx="10"/>
          </p:nvPr>
        </p:nvSpPr>
        <p:spPr/>
        <p:txBody>
          <a:bodyPr/>
          <a:lstStyle/>
          <a:p>
            <a:fld id="{104D4989-DAED-4A1F-AFC2-DDA67F18D7BC}" type="datetime1">
              <a:rPr lang="en-US" smtClean="0"/>
              <a:t>6/12/2025</a:t>
            </a:fld>
            <a:endParaRPr lang="fa-IR"/>
          </a:p>
        </p:txBody>
      </p:sp>
      <p:sp>
        <p:nvSpPr>
          <p:cNvPr id="6" name="Slide Number Placeholder 5">
            <a:extLst>
              <a:ext uri="{FF2B5EF4-FFF2-40B4-BE49-F238E27FC236}">
                <a16:creationId xmlns:a16="http://schemas.microsoft.com/office/drawing/2014/main" id="{2ACC546A-2CD4-3DA3-CD85-5672A425A643}"/>
              </a:ext>
            </a:extLst>
          </p:cNvPr>
          <p:cNvSpPr>
            <a:spLocks noGrp="1"/>
          </p:cNvSpPr>
          <p:nvPr>
            <p:ph type="sldNum" sz="quarter" idx="12"/>
          </p:nvPr>
        </p:nvSpPr>
        <p:spPr/>
        <p:txBody>
          <a:bodyPr/>
          <a:lstStyle/>
          <a:p>
            <a:fld id="{02A5464E-50F3-4799-9739-8246C5445B86}" type="slidenum">
              <a:rPr lang="fa-IR" smtClean="0"/>
              <a:t>21</a:t>
            </a:fld>
            <a:endParaRPr lang="fa-IR"/>
          </a:p>
        </p:txBody>
      </p:sp>
    </p:spTree>
    <p:extLst>
      <p:ext uri="{BB962C8B-B14F-4D97-AF65-F5344CB8AC3E}">
        <p14:creationId xmlns:p14="http://schemas.microsoft.com/office/powerpoint/2010/main" val="17884467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B9CD-33D4-1640-CD30-C3FEC2A7580A}"/>
              </a:ext>
            </a:extLst>
          </p:cNvPr>
          <p:cNvSpPr>
            <a:spLocks noGrp="1"/>
          </p:cNvSpPr>
          <p:nvPr>
            <p:ph type="title"/>
          </p:nvPr>
        </p:nvSpPr>
        <p:spPr>
          <a:xfrm>
            <a:off x="677334" y="424506"/>
            <a:ext cx="8596668" cy="1320800"/>
          </a:xfrm>
        </p:spPr>
        <p:txBody>
          <a:bodyPr>
            <a:noAutofit/>
          </a:bodyPr>
          <a:lstStyle/>
          <a:p>
            <a:pPr algn="l" rtl="0">
              <a:spcAft>
                <a:spcPts val="800"/>
              </a:spcAft>
            </a:pPr>
            <a:r>
              <a:rPr lang="fa-IR" sz="3200" b="1" dirty="0">
                <a:effectLst/>
                <a:latin typeface="Arial" panose="020B0604020202020204" pitchFamily="34" charset="0"/>
                <a:ea typeface="Calibri" panose="020F0502020204030204" pitchFamily="34" charset="0"/>
                <a:cs typeface="Arial" panose="020B0604020202020204" pitchFamily="34" charset="0"/>
              </a:rPr>
              <a:t>از</a:t>
            </a:r>
            <a:endParaRPr lang="en-US" sz="3200" b="1" dirty="0">
              <a:effectLst/>
              <a:latin typeface="Arial" panose="020B0604020202020204" pitchFamily="34" charset="0"/>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C590F501-7633-C74B-0F8A-45BAF33C89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5371" y="210369"/>
            <a:ext cx="2064413" cy="1848433"/>
          </a:xfrm>
          <a:prstGeom prst="rect">
            <a:avLst/>
          </a:prstGeom>
        </p:spPr>
      </p:pic>
      <p:pic>
        <p:nvPicPr>
          <p:cNvPr id="7" name="Picture 6">
            <a:extLst>
              <a:ext uri="{FF2B5EF4-FFF2-40B4-BE49-F238E27FC236}">
                <a16:creationId xmlns:a16="http://schemas.microsoft.com/office/drawing/2014/main" id="{7ED40182-C91A-826A-54A8-7280BEA64FCE}"/>
              </a:ext>
            </a:extLst>
          </p:cNvPr>
          <p:cNvPicPr>
            <a:picLocks noChangeAspect="1"/>
          </p:cNvPicPr>
          <p:nvPr/>
        </p:nvPicPr>
        <p:blipFill>
          <a:blip r:embed="rId3"/>
          <a:stretch>
            <a:fillRect/>
          </a:stretch>
        </p:blipFill>
        <p:spPr>
          <a:xfrm>
            <a:off x="7686425" y="293098"/>
            <a:ext cx="1626846" cy="1671569"/>
          </a:xfrm>
          <a:prstGeom prst="rect">
            <a:avLst/>
          </a:prstGeom>
        </p:spPr>
      </p:pic>
      <p:pic>
        <p:nvPicPr>
          <p:cNvPr id="4" name="Picture 2" descr="C:\Users\Public\Pictures\sky-wallpaper-02930_high.jpg">
            <a:extLst>
              <a:ext uri="{FF2B5EF4-FFF2-40B4-BE49-F238E27FC236}">
                <a16:creationId xmlns:a16="http://schemas.microsoft.com/office/drawing/2014/main" id="{9987BBD8-1057-B9A5-1697-3EA4BBF20515}"/>
              </a:ext>
            </a:extLst>
          </p:cNvPr>
          <p:cNvPicPr>
            <a:picLocks noGrp="1" noChangeAspect="1" noChangeArrowheads="1"/>
          </p:cNvPicPr>
          <p:nvPr>
            <p:ph idx="1"/>
          </p:nvPr>
        </p:nvPicPr>
        <p:blipFill>
          <a:blip r:embed="rId4" cstate="print"/>
          <a:srcRect l="9099"/>
          <a:stretch>
            <a:fillRect/>
          </a:stretch>
        </p:blipFill>
        <p:spPr bwMode="auto">
          <a:xfrm>
            <a:off x="1497821" y="1879941"/>
            <a:ext cx="6429633" cy="4767690"/>
          </a:xfrm>
          <a:prstGeom prst="rect">
            <a:avLst/>
          </a:prstGeom>
          <a:noFill/>
        </p:spPr>
      </p:pic>
      <p:sp>
        <p:nvSpPr>
          <p:cNvPr id="8" name="TextBox 7">
            <a:extLst>
              <a:ext uri="{FF2B5EF4-FFF2-40B4-BE49-F238E27FC236}">
                <a16:creationId xmlns:a16="http://schemas.microsoft.com/office/drawing/2014/main" id="{E5779415-7DE6-FF28-0F51-46C5A4805459}"/>
              </a:ext>
            </a:extLst>
          </p:cNvPr>
          <p:cNvSpPr txBox="1"/>
          <p:nvPr/>
        </p:nvSpPr>
        <p:spPr>
          <a:xfrm>
            <a:off x="1585751" y="3492015"/>
            <a:ext cx="6100674" cy="1733808"/>
          </a:xfrm>
          <a:prstGeom prst="rect">
            <a:avLst/>
          </a:prstGeom>
          <a:noFill/>
        </p:spPr>
        <p:txBody>
          <a:bodyPr wrap="square">
            <a:spAutoFit/>
          </a:bodyPr>
          <a:lstStyle/>
          <a:p>
            <a:pPr marL="342900" marR="0" lvl="0" indent="-342900" algn="ctr" defTabSz="457200" rtl="1" eaLnBrk="1" fontAlgn="auto" latinLnBrk="0" hangingPunct="1">
              <a:lnSpc>
                <a:spcPct val="100000"/>
              </a:lnSpc>
              <a:spcBef>
                <a:spcPts val="1000"/>
              </a:spcBef>
              <a:spcAft>
                <a:spcPts val="0"/>
              </a:spcAft>
              <a:buClr>
                <a:srgbClr val="E78712"/>
              </a:buClr>
              <a:buSzTx/>
              <a:buFont typeface="Wingdings 3" charset="2"/>
              <a:buNone/>
              <a:tabLst/>
              <a:defRPr/>
            </a:pPr>
            <a:r>
              <a:rPr kumimoji="0" lang="ar-SA" sz="3600" b="1" i="0" u="none" strike="noStrike" kern="1200" cap="none" spc="0" normalizeH="0" baseline="0" noProof="0" dirty="0">
                <a:ln>
                  <a:noFill/>
                </a:ln>
                <a:solidFill>
                  <a:schemeClr val="accent2">
                    <a:lumMod val="60000"/>
                    <a:lumOff val="40000"/>
                  </a:schemeClr>
                </a:solidFill>
                <a:effectLst/>
                <a:uLnTx/>
                <a:uFillTx/>
                <a:latin typeface="Century Gothic" panose="020B0502020202020204"/>
                <a:ea typeface="+mn-ea"/>
                <a:cs typeface="B Titr" pitchFamily="2" charset="-78"/>
              </a:rPr>
              <a:t>آسمان فرصت پرواز بلندی است</a:t>
            </a:r>
            <a:r>
              <a:rPr kumimoji="0" lang="en-GB" sz="3600" b="1" i="0" u="none" strike="noStrike" kern="1200" cap="none" spc="0" normalizeH="0" baseline="0" noProof="0" dirty="0">
                <a:ln>
                  <a:noFill/>
                </a:ln>
                <a:solidFill>
                  <a:schemeClr val="accent2">
                    <a:lumMod val="60000"/>
                    <a:lumOff val="40000"/>
                  </a:schemeClr>
                </a:solidFill>
                <a:effectLst/>
                <a:uLnTx/>
                <a:uFillTx/>
                <a:latin typeface="Century Gothic" panose="020B0502020202020204"/>
                <a:ea typeface="+mn-ea"/>
                <a:cs typeface="B Titr" pitchFamily="2" charset="-78"/>
              </a:rPr>
              <a:t> </a:t>
            </a:r>
            <a:r>
              <a:rPr kumimoji="0" lang="ar-SA" sz="3600" b="1" i="0" u="none" strike="noStrike" kern="1200" cap="none" spc="0" normalizeH="0" baseline="0" noProof="0" dirty="0">
                <a:ln>
                  <a:noFill/>
                </a:ln>
                <a:solidFill>
                  <a:schemeClr val="accent2">
                    <a:lumMod val="60000"/>
                    <a:lumOff val="40000"/>
                  </a:schemeClr>
                </a:solidFill>
                <a:effectLst/>
                <a:uLnTx/>
                <a:uFillTx/>
                <a:latin typeface="Century Gothic" panose="020B0502020202020204"/>
                <a:ea typeface="+mn-ea"/>
                <a:cs typeface="B Titr" pitchFamily="2" charset="-78"/>
              </a:rPr>
              <a:t>ولی</a:t>
            </a:r>
            <a:endParaRPr kumimoji="0" lang="fa-IR" sz="3600" b="1" i="0" u="none" strike="noStrike" kern="1200" cap="none" spc="0" normalizeH="0" baseline="0" noProof="0" dirty="0">
              <a:ln>
                <a:noFill/>
              </a:ln>
              <a:solidFill>
                <a:schemeClr val="accent2">
                  <a:lumMod val="60000"/>
                  <a:lumOff val="40000"/>
                </a:schemeClr>
              </a:solidFill>
              <a:effectLst/>
              <a:uLnTx/>
              <a:uFillTx/>
              <a:latin typeface="Century Gothic" panose="020B0502020202020204"/>
              <a:ea typeface="+mn-ea"/>
              <a:cs typeface="B Titr" pitchFamily="2" charset="-78"/>
            </a:endParaRPr>
          </a:p>
          <a:p>
            <a:pPr marL="342900" marR="0" lvl="0" indent="-342900" algn="ctr" defTabSz="457200" rtl="1" eaLnBrk="1" fontAlgn="auto" latinLnBrk="0" hangingPunct="1">
              <a:lnSpc>
                <a:spcPct val="100000"/>
              </a:lnSpc>
              <a:spcBef>
                <a:spcPts val="1000"/>
              </a:spcBef>
              <a:spcAft>
                <a:spcPts val="0"/>
              </a:spcAft>
              <a:buClr>
                <a:srgbClr val="E78712"/>
              </a:buClr>
              <a:buSzTx/>
              <a:buFont typeface="Wingdings 3" charset="2"/>
              <a:buNone/>
              <a:tabLst/>
              <a:defRPr/>
            </a:pPr>
            <a:r>
              <a:rPr kumimoji="0" lang="fa-IR" sz="3600" b="1" i="0" u="none" strike="noStrike" kern="1200" cap="none" spc="0" normalizeH="0" baseline="0" noProof="0" dirty="0">
                <a:ln>
                  <a:noFill/>
                </a:ln>
                <a:solidFill>
                  <a:schemeClr val="accent2">
                    <a:lumMod val="60000"/>
                    <a:lumOff val="40000"/>
                  </a:schemeClr>
                </a:solidFill>
                <a:effectLst/>
                <a:uLnTx/>
                <a:uFillTx/>
                <a:latin typeface="Century Gothic" panose="020B0502020202020204"/>
                <a:ea typeface="+mn-ea"/>
                <a:cs typeface="B Titr" pitchFamily="2" charset="-78"/>
              </a:rPr>
              <a:t> </a:t>
            </a:r>
            <a:r>
              <a:rPr kumimoji="0" lang="ar-SA" sz="3600" b="1" i="0" u="none" strike="noStrike" kern="1200" cap="none" spc="0" normalizeH="0" baseline="0" noProof="0" dirty="0">
                <a:ln>
                  <a:noFill/>
                </a:ln>
                <a:solidFill>
                  <a:schemeClr val="accent2">
                    <a:lumMod val="60000"/>
                    <a:lumOff val="40000"/>
                  </a:schemeClr>
                </a:solidFill>
                <a:effectLst/>
                <a:uLnTx/>
                <a:uFillTx/>
                <a:latin typeface="Century Gothic" panose="020B0502020202020204"/>
                <a:ea typeface="+mn-ea"/>
                <a:cs typeface="B Titr" pitchFamily="2" charset="-78"/>
              </a:rPr>
              <a:t>قصه این است چه اندازه کبوتر باشی</a:t>
            </a:r>
            <a:endParaRPr kumimoji="0" lang="en-US" sz="3600" b="1" i="0" u="none" strike="noStrike" kern="1200" cap="none" spc="0" normalizeH="0" baseline="0" noProof="0" dirty="0">
              <a:ln>
                <a:noFill/>
              </a:ln>
              <a:solidFill>
                <a:schemeClr val="accent2">
                  <a:lumMod val="60000"/>
                  <a:lumOff val="40000"/>
                </a:schemeClr>
              </a:solidFill>
              <a:effectLst/>
              <a:uLnTx/>
              <a:uFillTx/>
              <a:latin typeface="Century Gothic" panose="020B0502020202020204"/>
              <a:ea typeface="+mn-ea"/>
              <a:cs typeface="B Titr" pitchFamily="2" charset="-78"/>
            </a:endParaRPr>
          </a:p>
          <a:p>
            <a:pPr marL="342900" marR="0" lvl="0" indent="-342900" algn="ctr" defTabSz="457200" rtl="1" eaLnBrk="1" fontAlgn="auto" latinLnBrk="0" hangingPunct="1">
              <a:lnSpc>
                <a:spcPct val="100000"/>
              </a:lnSpc>
              <a:spcBef>
                <a:spcPts val="1000"/>
              </a:spcBef>
              <a:spcAft>
                <a:spcPts val="0"/>
              </a:spcAft>
              <a:buClr>
                <a:srgbClr val="E78712"/>
              </a:buClr>
              <a:buSzTx/>
              <a:buFont typeface="Wingdings 3" charset="2"/>
              <a:buNone/>
              <a:tabLst/>
              <a:defRPr/>
            </a:pPr>
            <a:endParaRPr kumimoji="0" lang="en-US" sz="1800" b="0" i="0" u="none" strike="noStrike" kern="1200" cap="none" spc="0" normalizeH="0" baseline="0" noProof="0" dirty="0">
              <a:ln>
                <a:noFill/>
              </a:ln>
              <a:solidFill>
                <a:schemeClr val="accent2">
                  <a:lumMod val="60000"/>
                  <a:lumOff val="40000"/>
                </a:schemeClr>
              </a:solidFill>
              <a:effectLst/>
              <a:uLnTx/>
              <a:uFillTx/>
              <a:latin typeface="Century Gothic" panose="020B0502020202020204"/>
              <a:ea typeface="+mn-ea"/>
              <a:cs typeface="+mn-cs"/>
            </a:endParaRPr>
          </a:p>
        </p:txBody>
      </p:sp>
      <p:sp>
        <p:nvSpPr>
          <p:cNvPr id="9" name="TextBox 8">
            <a:extLst>
              <a:ext uri="{FF2B5EF4-FFF2-40B4-BE49-F238E27FC236}">
                <a16:creationId xmlns:a16="http://schemas.microsoft.com/office/drawing/2014/main" id="{B2560661-6EB7-AA4F-E00E-0E638C149B98}"/>
              </a:ext>
            </a:extLst>
          </p:cNvPr>
          <p:cNvSpPr txBox="1"/>
          <p:nvPr/>
        </p:nvSpPr>
        <p:spPr>
          <a:xfrm>
            <a:off x="2485148" y="605861"/>
            <a:ext cx="4701026" cy="707886"/>
          </a:xfrm>
          <a:prstGeom prst="rect">
            <a:avLst/>
          </a:prstGeom>
          <a:solidFill>
            <a:schemeClr val="accent1">
              <a:lumMod val="20000"/>
              <a:lumOff val="80000"/>
            </a:schemeClr>
          </a:solidFill>
        </p:spPr>
        <p:txBody>
          <a:bodyPr wrap="square" rtlCol="1">
            <a:spAutoFit/>
          </a:bodyPr>
          <a:lstStyle/>
          <a:p>
            <a:pPr algn="ctr" rtl="1"/>
            <a:r>
              <a:rPr lang="fa-IR" sz="4000" dirty="0">
                <a:solidFill>
                  <a:schemeClr val="accent2">
                    <a:lumMod val="75000"/>
                  </a:schemeClr>
                </a:solidFill>
                <a:cs typeface="B Koodak" panose="00000700000000000000" pitchFamily="2" charset="-78"/>
              </a:rPr>
              <a:t>از توجه شما سپاسگزارم</a:t>
            </a:r>
          </a:p>
        </p:txBody>
      </p:sp>
      <p:sp>
        <p:nvSpPr>
          <p:cNvPr id="3" name="Date Placeholder 2">
            <a:extLst>
              <a:ext uri="{FF2B5EF4-FFF2-40B4-BE49-F238E27FC236}">
                <a16:creationId xmlns:a16="http://schemas.microsoft.com/office/drawing/2014/main" id="{231CD054-DCB2-2BD0-8C78-AB3E35D7C3AE}"/>
              </a:ext>
            </a:extLst>
          </p:cNvPr>
          <p:cNvSpPr>
            <a:spLocks noGrp="1"/>
          </p:cNvSpPr>
          <p:nvPr>
            <p:ph type="dt" sz="half" idx="10"/>
          </p:nvPr>
        </p:nvSpPr>
        <p:spPr/>
        <p:txBody>
          <a:bodyPr/>
          <a:lstStyle/>
          <a:p>
            <a:fld id="{82593940-1EFE-4F6F-A0C5-C2AB87AAD404}" type="datetime1">
              <a:rPr lang="en-US" smtClean="0"/>
              <a:t>6/12/2025</a:t>
            </a:fld>
            <a:endParaRPr lang="fa-IR"/>
          </a:p>
        </p:txBody>
      </p:sp>
      <p:sp>
        <p:nvSpPr>
          <p:cNvPr id="6" name="Slide Number Placeholder 5">
            <a:extLst>
              <a:ext uri="{FF2B5EF4-FFF2-40B4-BE49-F238E27FC236}">
                <a16:creationId xmlns:a16="http://schemas.microsoft.com/office/drawing/2014/main" id="{20539153-3925-9E14-396F-EBEDF18A3ADA}"/>
              </a:ext>
            </a:extLst>
          </p:cNvPr>
          <p:cNvSpPr>
            <a:spLocks noGrp="1"/>
          </p:cNvSpPr>
          <p:nvPr>
            <p:ph type="sldNum" sz="quarter" idx="12"/>
          </p:nvPr>
        </p:nvSpPr>
        <p:spPr/>
        <p:txBody>
          <a:bodyPr/>
          <a:lstStyle/>
          <a:p>
            <a:fld id="{02A5464E-50F3-4799-9739-8246C5445B86}" type="slidenum">
              <a:rPr lang="fa-IR" smtClean="0"/>
              <a:t>22</a:t>
            </a:fld>
            <a:endParaRPr lang="fa-IR"/>
          </a:p>
        </p:txBody>
      </p:sp>
    </p:spTree>
    <p:extLst>
      <p:ext uri="{BB962C8B-B14F-4D97-AF65-F5344CB8AC3E}">
        <p14:creationId xmlns:p14="http://schemas.microsoft.com/office/powerpoint/2010/main" val="267581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B9CD-33D4-1640-CD30-C3FEC2A7580A}"/>
              </a:ext>
            </a:extLst>
          </p:cNvPr>
          <p:cNvSpPr>
            <a:spLocks noGrp="1"/>
          </p:cNvSpPr>
          <p:nvPr>
            <p:ph type="title"/>
          </p:nvPr>
        </p:nvSpPr>
        <p:spPr/>
        <p:txBody>
          <a:bodyPr/>
          <a:lstStyle/>
          <a:p>
            <a:r>
              <a:rPr lang="en-US" sz="36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Overview</a:t>
            </a:r>
            <a:br>
              <a:rPr lang="en-US" dirty="0">
                <a:latin typeface="Calibri" panose="020F0502020204030204" pitchFamily="34" charset="0"/>
                <a:ea typeface="Calibri" panose="020F0502020204030204" pitchFamily="34" charset="0"/>
                <a:cs typeface="Arial" panose="020B0604020202020204" pitchFamily="34" charset="0"/>
              </a:rPr>
            </a:br>
            <a:endParaRPr lang="fa-IR" dirty="0"/>
          </a:p>
        </p:txBody>
      </p:sp>
      <p:sp>
        <p:nvSpPr>
          <p:cNvPr id="3" name="Content Placeholder 2">
            <a:extLst>
              <a:ext uri="{FF2B5EF4-FFF2-40B4-BE49-F238E27FC236}">
                <a16:creationId xmlns:a16="http://schemas.microsoft.com/office/drawing/2014/main" id="{613D9EBD-495A-E145-F9F3-5CB3D1A725B7}"/>
              </a:ext>
            </a:extLst>
          </p:cNvPr>
          <p:cNvSpPr>
            <a:spLocks noGrp="1"/>
          </p:cNvSpPr>
          <p:nvPr>
            <p:ph idx="1"/>
          </p:nvPr>
        </p:nvSpPr>
        <p:spPr>
          <a:xfrm>
            <a:off x="632455" y="1930401"/>
            <a:ext cx="8596668" cy="4492838"/>
          </a:xfrm>
        </p:spPr>
        <p:txBody>
          <a:bodyPr>
            <a:normAutofit/>
          </a:bodyPr>
          <a:lstStyle/>
          <a:p>
            <a:pPr algn="l" rtl="0">
              <a:lnSpc>
                <a:spcPct val="107000"/>
              </a:lnSpc>
              <a:spcAft>
                <a:spcPts val="800"/>
              </a:spcAf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Overweight is a condition of excessive fat deposits.</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07000"/>
              </a:lnSpc>
              <a:spcAft>
                <a:spcPts val="800"/>
              </a:spcAf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Obesity is a chronic complex disease defined by excessive fat deposits that can impair health. </a:t>
            </a:r>
          </a:p>
          <a:p>
            <a:pPr algn="l" rtl="0">
              <a:lnSpc>
                <a:spcPct val="107000"/>
              </a:lnSpc>
              <a:spcAft>
                <a:spcPts val="800"/>
              </a:spcAf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Obesity can lead to increased risk of:</a:t>
            </a:r>
          </a:p>
          <a:p>
            <a:pPr lvl="1" algn="l" rtl="0">
              <a:lnSpc>
                <a:spcPct val="107000"/>
              </a:lnSpc>
              <a:spcAft>
                <a:spcPts val="800"/>
              </a:spcAft>
            </a:pPr>
            <a:r>
              <a:rPr lang="en-US" sz="2000" dirty="0">
                <a:solidFill>
                  <a:srgbClr val="3C4245"/>
                </a:solidFill>
                <a:effectLst/>
                <a:latin typeface="Noto Sans" panose="020B0502040504020204" pitchFamily="34" charset="0"/>
                <a:ea typeface="Times New Roman" panose="02020603050405020304" pitchFamily="18" charset="0"/>
                <a:cs typeface="Arial" panose="020B0604020202020204" pitchFamily="34" charset="0"/>
              </a:rPr>
              <a:t>Cardiovascular disease (mainly heart disease and stroke), </a:t>
            </a:r>
          </a:p>
          <a:p>
            <a:pPr lvl="1" algn="l" rtl="0">
              <a:lnSpc>
                <a:spcPct val="107000"/>
              </a:lnSpc>
              <a:spcAft>
                <a:spcPts val="800"/>
              </a:spcAft>
            </a:pPr>
            <a:r>
              <a:rPr lang="en-US" sz="2000" dirty="0">
                <a:solidFill>
                  <a:srgbClr val="3C4245"/>
                </a:solidFill>
                <a:effectLst/>
                <a:latin typeface="Noto Sans" panose="020B0502040504020204" pitchFamily="34" charset="0"/>
                <a:ea typeface="Times New Roman" panose="02020603050405020304" pitchFamily="18" charset="0"/>
                <a:cs typeface="Arial" panose="020B0604020202020204" pitchFamily="34" charset="0"/>
              </a:rPr>
              <a:t>Type 2 diabetes, </a:t>
            </a:r>
          </a:p>
          <a:p>
            <a:pPr lvl="1" algn="l" rtl="0">
              <a:lnSpc>
                <a:spcPct val="107000"/>
              </a:lnSpc>
              <a:spcAft>
                <a:spcPts val="800"/>
              </a:spcAft>
            </a:pPr>
            <a:r>
              <a:rPr lang="en-US" sz="2000" dirty="0">
                <a:solidFill>
                  <a:srgbClr val="3C4245"/>
                </a:solidFill>
                <a:effectLst/>
                <a:latin typeface="Noto Sans" panose="020B0502040504020204" pitchFamily="34" charset="0"/>
                <a:ea typeface="Times New Roman" panose="02020603050405020304" pitchFamily="18" charset="0"/>
                <a:cs typeface="Arial" panose="020B0604020202020204" pitchFamily="34" charset="0"/>
              </a:rPr>
              <a:t>Musculoskeletal disorders like osteoarthritis, and </a:t>
            </a:r>
          </a:p>
          <a:p>
            <a:pPr lvl="1" algn="l" rtl="0">
              <a:lnSpc>
                <a:spcPct val="107000"/>
              </a:lnSpc>
              <a:spcAft>
                <a:spcPts val="800"/>
              </a:spcAft>
            </a:pPr>
            <a:r>
              <a:rPr lang="en-US" sz="2000" dirty="0">
                <a:solidFill>
                  <a:srgbClr val="3C4245"/>
                </a:solidFill>
                <a:effectLst/>
                <a:latin typeface="Noto Sans" panose="020B0502040504020204" pitchFamily="34" charset="0"/>
                <a:ea typeface="Times New Roman" panose="02020603050405020304" pitchFamily="18" charset="0"/>
                <a:cs typeface="Arial" panose="020B0604020202020204" pitchFamily="34" charset="0"/>
              </a:rPr>
              <a:t>Some cancers (endometrial, breast and colon). </a:t>
            </a:r>
          </a:p>
        </p:txBody>
      </p:sp>
      <p:pic>
        <p:nvPicPr>
          <p:cNvPr id="5" name="Picture 4">
            <a:extLst>
              <a:ext uri="{FF2B5EF4-FFF2-40B4-BE49-F238E27FC236}">
                <a16:creationId xmlns:a16="http://schemas.microsoft.com/office/drawing/2014/main" id="{C590F501-7633-C74B-0F8A-45BAF33C89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6393" y="0"/>
            <a:ext cx="1969046" cy="1930399"/>
          </a:xfrm>
          <a:prstGeom prst="rect">
            <a:avLst/>
          </a:prstGeom>
        </p:spPr>
      </p:pic>
      <p:pic>
        <p:nvPicPr>
          <p:cNvPr id="7" name="Picture 6">
            <a:extLst>
              <a:ext uri="{FF2B5EF4-FFF2-40B4-BE49-F238E27FC236}">
                <a16:creationId xmlns:a16="http://schemas.microsoft.com/office/drawing/2014/main" id="{7ED40182-C91A-826A-54A8-7280BEA64FCE}"/>
              </a:ext>
            </a:extLst>
          </p:cNvPr>
          <p:cNvPicPr>
            <a:picLocks noChangeAspect="1"/>
          </p:cNvPicPr>
          <p:nvPr/>
        </p:nvPicPr>
        <p:blipFill>
          <a:blip r:embed="rId3"/>
          <a:stretch>
            <a:fillRect/>
          </a:stretch>
        </p:blipFill>
        <p:spPr>
          <a:xfrm>
            <a:off x="7647156" y="136023"/>
            <a:ext cx="1626846" cy="1671569"/>
          </a:xfrm>
          <a:prstGeom prst="rect">
            <a:avLst/>
          </a:prstGeom>
        </p:spPr>
      </p:pic>
      <p:sp>
        <p:nvSpPr>
          <p:cNvPr id="4" name="Date Placeholder 3">
            <a:extLst>
              <a:ext uri="{FF2B5EF4-FFF2-40B4-BE49-F238E27FC236}">
                <a16:creationId xmlns:a16="http://schemas.microsoft.com/office/drawing/2014/main" id="{BB9CB19B-9068-C99C-04BB-06CACFECD325}"/>
              </a:ext>
            </a:extLst>
          </p:cNvPr>
          <p:cNvSpPr>
            <a:spLocks noGrp="1"/>
          </p:cNvSpPr>
          <p:nvPr>
            <p:ph type="dt" sz="half" idx="10"/>
          </p:nvPr>
        </p:nvSpPr>
        <p:spPr/>
        <p:txBody>
          <a:bodyPr/>
          <a:lstStyle/>
          <a:p>
            <a:fld id="{CF089DAC-73CA-403B-B9B2-8A0B8E3D728F}" type="datetime1">
              <a:rPr lang="en-US" smtClean="0"/>
              <a:t>6/12/2025</a:t>
            </a:fld>
            <a:endParaRPr lang="fa-IR"/>
          </a:p>
        </p:txBody>
      </p:sp>
      <p:sp>
        <p:nvSpPr>
          <p:cNvPr id="6" name="Slide Number Placeholder 5">
            <a:extLst>
              <a:ext uri="{FF2B5EF4-FFF2-40B4-BE49-F238E27FC236}">
                <a16:creationId xmlns:a16="http://schemas.microsoft.com/office/drawing/2014/main" id="{6A25B175-5260-12AE-931C-DA74628A8AD3}"/>
              </a:ext>
            </a:extLst>
          </p:cNvPr>
          <p:cNvSpPr>
            <a:spLocks noGrp="1"/>
          </p:cNvSpPr>
          <p:nvPr>
            <p:ph type="sldNum" sz="quarter" idx="12"/>
          </p:nvPr>
        </p:nvSpPr>
        <p:spPr/>
        <p:txBody>
          <a:bodyPr/>
          <a:lstStyle/>
          <a:p>
            <a:fld id="{02A5464E-50F3-4799-9739-8246C5445B86}" type="slidenum">
              <a:rPr lang="fa-IR" smtClean="0"/>
              <a:t>3</a:t>
            </a:fld>
            <a:endParaRPr lang="fa-IR"/>
          </a:p>
        </p:txBody>
      </p:sp>
    </p:spTree>
    <p:extLst>
      <p:ext uri="{BB962C8B-B14F-4D97-AF65-F5344CB8AC3E}">
        <p14:creationId xmlns:p14="http://schemas.microsoft.com/office/powerpoint/2010/main" val="3889556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B9CD-33D4-1640-CD30-C3FEC2A7580A}"/>
              </a:ext>
            </a:extLst>
          </p:cNvPr>
          <p:cNvSpPr>
            <a:spLocks noGrp="1"/>
          </p:cNvSpPr>
          <p:nvPr>
            <p:ph type="title"/>
          </p:nvPr>
        </p:nvSpPr>
        <p:spPr/>
        <p:txBody>
          <a:bodyPr/>
          <a:lstStyle/>
          <a:p>
            <a:r>
              <a:rPr lang="en-US" sz="36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Overview</a:t>
            </a:r>
            <a:br>
              <a:rPr lang="en-US" dirty="0">
                <a:latin typeface="Calibri" panose="020F0502020204030204" pitchFamily="34" charset="0"/>
                <a:ea typeface="Calibri" panose="020F0502020204030204" pitchFamily="34" charset="0"/>
                <a:cs typeface="Arial" panose="020B0604020202020204" pitchFamily="34" charset="0"/>
              </a:rPr>
            </a:br>
            <a:endParaRPr lang="fa-IR" dirty="0"/>
          </a:p>
        </p:txBody>
      </p:sp>
      <p:sp>
        <p:nvSpPr>
          <p:cNvPr id="3" name="Content Placeholder 2">
            <a:extLst>
              <a:ext uri="{FF2B5EF4-FFF2-40B4-BE49-F238E27FC236}">
                <a16:creationId xmlns:a16="http://schemas.microsoft.com/office/drawing/2014/main" id="{613D9EBD-495A-E145-F9F3-5CB3D1A725B7}"/>
              </a:ext>
            </a:extLst>
          </p:cNvPr>
          <p:cNvSpPr>
            <a:spLocks noGrp="1"/>
          </p:cNvSpPr>
          <p:nvPr>
            <p:ph idx="1"/>
          </p:nvPr>
        </p:nvSpPr>
        <p:spPr>
          <a:xfrm>
            <a:off x="632455" y="1930401"/>
            <a:ext cx="8596668" cy="4492838"/>
          </a:xfrm>
        </p:spPr>
        <p:txBody>
          <a:bodyPr>
            <a:normAutofit lnSpcReduction="10000"/>
          </a:bodyPr>
          <a:lstStyle/>
          <a:p>
            <a:pPr algn="l" rtl="0">
              <a:lnSpc>
                <a:spcPct val="107000"/>
              </a:lnSpc>
              <a:spcAft>
                <a:spcPts val="800"/>
              </a:spcAf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Obesity influences the quality of living, such as sleeping or moving.</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07000"/>
              </a:lnSpc>
              <a:spcAft>
                <a:spcPts val="800"/>
              </a:spcAf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The diagnosis of overweight and obesity is made by measuring people’s weight and height and by calculating the body mass index (BMI): weight (kg)/height² (m²). </a:t>
            </a:r>
          </a:p>
          <a:p>
            <a:pPr algn="l" rtl="0">
              <a:lnSpc>
                <a:spcPct val="107000"/>
              </a:lnSpc>
              <a:spcAft>
                <a:spcPts val="800"/>
              </a:spcAf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The body mass index is a surrogate marker of fatness and additional measurements, such as the waist circumference, can help the diagnosis of obesity.</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l" rtl="0"/>
            <a:r>
              <a:rPr lang="en-US" sz="2400" dirty="0">
                <a:solidFill>
                  <a:srgbClr val="3C4245"/>
                </a:solidFill>
                <a:effectLst/>
                <a:latin typeface="Arial" panose="020B0604020202020204" pitchFamily="34" charset="0"/>
                <a:ea typeface="Times New Roman" panose="02020603050405020304" pitchFamily="18" charset="0"/>
              </a:rPr>
              <a:t>The BMI categories for defining obesity vary by age and gender in infants, children and adolescents</a:t>
            </a:r>
            <a:endParaRPr lang="fa-IR" sz="2400" dirty="0"/>
          </a:p>
        </p:txBody>
      </p:sp>
      <p:pic>
        <p:nvPicPr>
          <p:cNvPr id="5" name="Picture 4">
            <a:extLst>
              <a:ext uri="{FF2B5EF4-FFF2-40B4-BE49-F238E27FC236}">
                <a16:creationId xmlns:a16="http://schemas.microsoft.com/office/drawing/2014/main" id="{C590F501-7633-C74B-0F8A-45BAF33C89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6392" y="73737"/>
            <a:ext cx="2109291" cy="1671569"/>
          </a:xfrm>
          <a:prstGeom prst="rect">
            <a:avLst/>
          </a:prstGeom>
        </p:spPr>
      </p:pic>
      <p:pic>
        <p:nvPicPr>
          <p:cNvPr id="7" name="Picture 6">
            <a:extLst>
              <a:ext uri="{FF2B5EF4-FFF2-40B4-BE49-F238E27FC236}">
                <a16:creationId xmlns:a16="http://schemas.microsoft.com/office/drawing/2014/main" id="{7ED40182-C91A-826A-54A8-7280BEA64FCE}"/>
              </a:ext>
            </a:extLst>
          </p:cNvPr>
          <p:cNvPicPr>
            <a:picLocks noChangeAspect="1"/>
          </p:cNvPicPr>
          <p:nvPr/>
        </p:nvPicPr>
        <p:blipFill>
          <a:blip r:embed="rId3"/>
          <a:stretch>
            <a:fillRect/>
          </a:stretch>
        </p:blipFill>
        <p:spPr>
          <a:xfrm>
            <a:off x="7647156" y="136023"/>
            <a:ext cx="1626846" cy="1671569"/>
          </a:xfrm>
          <a:prstGeom prst="rect">
            <a:avLst/>
          </a:prstGeom>
        </p:spPr>
      </p:pic>
      <p:sp>
        <p:nvSpPr>
          <p:cNvPr id="4" name="Date Placeholder 3">
            <a:extLst>
              <a:ext uri="{FF2B5EF4-FFF2-40B4-BE49-F238E27FC236}">
                <a16:creationId xmlns:a16="http://schemas.microsoft.com/office/drawing/2014/main" id="{095730AB-32C4-F78F-A426-3D0DD708FDF2}"/>
              </a:ext>
            </a:extLst>
          </p:cNvPr>
          <p:cNvSpPr>
            <a:spLocks noGrp="1"/>
          </p:cNvSpPr>
          <p:nvPr>
            <p:ph type="dt" sz="half" idx="10"/>
          </p:nvPr>
        </p:nvSpPr>
        <p:spPr/>
        <p:txBody>
          <a:bodyPr/>
          <a:lstStyle/>
          <a:p>
            <a:fld id="{0F4501C8-2C47-4BD7-924B-782639428615}" type="datetime1">
              <a:rPr lang="en-US" smtClean="0"/>
              <a:t>6/12/2025</a:t>
            </a:fld>
            <a:endParaRPr lang="fa-IR"/>
          </a:p>
        </p:txBody>
      </p:sp>
      <p:sp>
        <p:nvSpPr>
          <p:cNvPr id="6" name="Slide Number Placeholder 5">
            <a:extLst>
              <a:ext uri="{FF2B5EF4-FFF2-40B4-BE49-F238E27FC236}">
                <a16:creationId xmlns:a16="http://schemas.microsoft.com/office/drawing/2014/main" id="{9153F78E-F619-6DBD-9985-ABBBFB3160E1}"/>
              </a:ext>
            </a:extLst>
          </p:cNvPr>
          <p:cNvSpPr>
            <a:spLocks noGrp="1"/>
          </p:cNvSpPr>
          <p:nvPr>
            <p:ph type="sldNum" sz="quarter" idx="12"/>
          </p:nvPr>
        </p:nvSpPr>
        <p:spPr/>
        <p:txBody>
          <a:bodyPr/>
          <a:lstStyle/>
          <a:p>
            <a:fld id="{02A5464E-50F3-4799-9739-8246C5445B86}" type="slidenum">
              <a:rPr lang="fa-IR" smtClean="0"/>
              <a:t>4</a:t>
            </a:fld>
            <a:endParaRPr lang="fa-IR"/>
          </a:p>
        </p:txBody>
      </p:sp>
    </p:spTree>
    <p:extLst>
      <p:ext uri="{BB962C8B-B14F-4D97-AF65-F5344CB8AC3E}">
        <p14:creationId xmlns:p14="http://schemas.microsoft.com/office/powerpoint/2010/main" val="1618205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B9CD-33D4-1640-CD30-C3FEC2A7580A}"/>
              </a:ext>
            </a:extLst>
          </p:cNvPr>
          <p:cNvSpPr>
            <a:spLocks noGrp="1"/>
          </p:cNvSpPr>
          <p:nvPr>
            <p:ph type="title"/>
          </p:nvPr>
        </p:nvSpPr>
        <p:spPr/>
        <p:txBody>
          <a:bodyPr/>
          <a:lstStyle/>
          <a:p>
            <a:r>
              <a:rPr lang="en-US" sz="36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Overview</a:t>
            </a:r>
            <a:br>
              <a:rPr lang="en-US" dirty="0">
                <a:latin typeface="Calibri" panose="020F0502020204030204" pitchFamily="34" charset="0"/>
                <a:ea typeface="Calibri" panose="020F0502020204030204" pitchFamily="34" charset="0"/>
                <a:cs typeface="Arial" panose="020B0604020202020204" pitchFamily="34" charset="0"/>
              </a:rPr>
            </a:br>
            <a:endParaRPr lang="fa-IR" dirty="0"/>
          </a:p>
        </p:txBody>
      </p:sp>
      <p:pic>
        <p:nvPicPr>
          <p:cNvPr id="5" name="Picture 4">
            <a:extLst>
              <a:ext uri="{FF2B5EF4-FFF2-40B4-BE49-F238E27FC236}">
                <a16:creationId xmlns:a16="http://schemas.microsoft.com/office/drawing/2014/main" id="{C590F501-7633-C74B-0F8A-45BAF33C89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6392" y="73737"/>
            <a:ext cx="2109291" cy="1671569"/>
          </a:xfrm>
          <a:prstGeom prst="rect">
            <a:avLst/>
          </a:prstGeom>
        </p:spPr>
      </p:pic>
      <p:pic>
        <p:nvPicPr>
          <p:cNvPr id="7" name="Picture 6">
            <a:extLst>
              <a:ext uri="{FF2B5EF4-FFF2-40B4-BE49-F238E27FC236}">
                <a16:creationId xmlns:a16="http://schemas.microsoft.com/office/drawing/2014/main" id="{7ED40182-C91A-826A-54A8-7280BEA64FCE}"/>
              </a:ext>
            </a:extLst>
          </p:cNvPr>
          <p:cNvPicPr>
            <a:picLocks noChangeAspect="1"/>
          </p:cNvPicPr>
          <p:nvPr/>
        </p:nvPicPr>
        <p:blipFill>
          <a:blip r:embed="rId3"/>
          <a:stretch>
            <a:fillRect/>
          </a:stretch>
        </p:blipFill>
        <p:spPr>
          <a:xfrm>
            <a:off x="7647156" y="136023"/>
            <a:ext cx="1626846" cy="1671569"/>
          </a:xfrm>
          <a:prstGeom prst="rect">
            <a:avLst/>
          </a:prstGeom>
        </p:spPr>
      </p:pic>
      <p:sp>
        <p:nvSpPr>
          <p:cNvPr id="4" name="Content Placeholder 3">
            <a:extLst>
              <a:ext uri="{FF2B5EF4-FFF2-40B4-BE49-F238E27FC236}">
                <a16:creationId xmlns:a16="http://schemas.microsoft.com/office/drawing/2014/main" id="{E0366722-CA7C-236C-6F71-16A39957677C}"/>
              </a:ext>
            </a:extLst>
          </p:cNvPr>
          <p:cNvSpPr>
            <a:spLocks noGrp="1"/>
          </p:cNvSpPr>
          <p:nvPr>
            <p:ph idx="1"/>
          </p:nvPr>
        </p:nvSpPr>
        <p:spPr>
          <a:xfrm>
            <a:off x="677334" y="1807592"/>
            <a:ext cx="8596668" cy="4440808"/>
          </a:xfrm>
        </p:spPr>
        <p:txBody>
          <a:bodyPr>
            <a:normAutofit lnSpcReduction="10000"/>
          </a:bodyPr>
          <a:lstStyle/>
          <a:p>
            <a:pPr algn="l" rtl="0"/>
            <a:r>
              <a:rPr lang="en-US" sz="2400" b="0" i="0" dirty="0">
                <a:solidFill>
                  <a:srgbClr val="001D35"/>
                </a:solidFill>
                <a:effectLst/>
                <a:latin typeface="Google Sans"/>
              </a:rPr>
              <a:t>Child obesity is diagnosed using Body Mass Index (BMI) percentiles for age and sex. A BMI at or above the 95th percentile is considered obese, while between the 85th and 95th percentiles is considered overweight. BMI is calculated differently for children than for adults and is used to compare a child's weight to others of the same age and sex, according to the CDC. </a:t>
            </a:r>
          </a:p>
          <a:p>
            <a:pPr algn="l" rtl="0"/>
            <a:r>
              <a:rPr lang="en-US" sz="2400" b="0" i="0" dirty="0">
                <a:solidFill>
                  <a:srgbClr val="474747"/>
                </a:solidFill>
                <a:effectLst/>
                <a:latin typeface="Google Sans"/>
              </a:rPr>
              <a:t>The medical definition of childhood obesity is </a:t>
            </a:r>
            <a:r>
              <a:rPr lang="en-US" sz="2400" b="0" i="0" dirty="0">
                <a:solidFill>
                  <a:srgbClr val="040C28"/>
                </a:solidFill>
                <a:effectLst/>
                <a:latin typeface="Google Sans"/>
              </a:rPr>
              <a:t>having a body mass index (BMI) at or above the 95th percentile for age and sex in children aged 2 years and older</a:t>
            </a:r>
            <a:r>
              <a:rPr lang="en-US" sz="2400" b="0" i="0" dirty="0">
                <a:solidFill>
                  <a:srgbClr val="474747"/>
                </a:solidFill>
                <a:effectLst/>
                <a:latin typeface="Google Sans"/>
              </a:rPr>
              <a:t>. Children's BMI factors differ from adults. For children, BMI is age- and sex-specific because their body compositions naturally change as they age.</a:t>
            </a:r>
            <a:endParaRPr lang="fa-IR" sz="2400" dirty="0"/>
          </a:p>
        </p:txBody>
      </p:sp>
      <p:sp>
        <p:nvSpPr>
          <p:cNvPr id="3" name="Date Placeholder 2">
            <a:extLst>
              <a:ext uri="{FF2B5EF4-FFF2-40B4-BE49-F238E27FC236}">
                <a16:creationId xmlns:a16="http://schemas.microsoft.com/office/drawing/2014/main" id="{EB63ED12-8154-F365-7F0D-EBB19A303B54}"/>
              </a:ext>
            </a:extLst>
          </p:cNvPr>
          <p:cNvSpPr>
            <a:spLocks noGrp="1"/>
          </p:cNvSpPr>
          <p:nvPr>
            <p:ph type="dt" sz="half" idx="10"/>
          </p:nvPr>
        </p:nvSpPr>
        <p:spPr/>
        <p:txBody>
          <a:bodyPr/>
          <a:lstStyle/>
          <a:p>
            <a:fld id="{A57BC794-9899-4233-BCE1-1C16B4CEA44C}" type="datetime1">
              <a:rPr lang="en-US" smtClean="0"/>
              <a:t>6/12/2025</a:t>
            </a:fld>
            <a:endParaRPr lang="fa-IR"/>
          </a:p>
        </p:txBody>
      </p:sp>
      <p:sp>
        <p:nvSpPr>
          <p:cNvPr id="6" name="Slide Number Placeholder 5">
            <a:extLst>
              <a:ext uri="{FF2B5EF4-FFF2-40B4-BE49-F238E27FC236}">
                <a16:creationId xmlns:a16="http://schemas.microsoft.com/office/drawing/2014/main" id="{42FBC6F5-34AD-B9D2-8ECB-8424B06A1479}"/>
              </a:ext>
            </a:extLst>
          </p:cNvPr>
          <p:cNvSpPr>
            <a:spLocks noGrp="1"/>
          </p:cNvSpPr>
          <p:nvPr>
            <p:ph type="sldNum" sz="quarter" idx="12"/>
          </p:nvPr>
        </p:nvSpPr>
        <p:spPr/>
        <p:txBody>
          <a:bodyPr/>
          <a:lstStyle/>
          <a:p>
            <a:fld id="{02A5464E-50F3-4799-9739-8246C5445B86}" type="slidenum">
              <a:rPr lang="fa-IR" smtClean="0"/>
              <a:t>5</a:t>
            </a:fld>
            <a:endParaRPr lang="fa-IR"/>
          </a:p>
        </p:txBody>
      </p:sp>
    </p:spTree>
    <p:extLst>
      <p:ext uri="{BB962C8B-B14F-4D97-AF65-F5344CB8AC3E}">
        <p14:creationId xmlns:p14="http://schemas.microsoft.com/office/powerpoint/2010/main" val="3789010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B9CD-33D4-1640-CD30-C3FEC2A7580A}"/>
              </a:ext>
            </a:extLst>
          </p:cNvPr>
          <p:cNvSpPr>
            <a:spLocks noGrp="1"/>
          </p:cNvSpPr>
          <p:nvPr>
            <p:ph type="title"/>
          </p:nvPr>
        </p:nvSpPr>
        <p:spPr/>
        <p:txBody>
          <a:bodyPr/>
          <a:lstStyle/>
          <a:p>
            <a:r>
              <a:rPr lang="en-US" sz="36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Overview</a:t>
            </a:r>
            <a:br>
              <a:rPr lang="en-US" dirty="0">
                <a:latin typeface="Calibri" panose="020F0502020204030204" pitchFamily="34" charset="0"/>
                <a:ea typeface="Calibri" panose="020F0502020204030204" pitchFamily="34" charset="0"/>
                <a:cs typeface="Arial" panose="020B0604020202020204" pitchFamily="34" charset="0"/>
              </a:rPr>
            </a:br>
            <a:endParaRPr lang="fa-IR" dirty="0"/>
          </a:p>
        </p:txBody>
      </p:sp>
      <p:pic>
        <p:nvPicPr>
          <p:cNvPr id="5" name="Picture 4">
            <a:extLst>
              <a:ext uri="{FF2B5EF4-FFF2-40B4-BE49-F238E27FC236}">
                <a16:creationId xmlns:a16="http://schemas.microsoft.com/office/drawing/2014/main" id="{C590F501-7633-C74B-0F8A-45BAF33C89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6392" y="73737"/>
            <a:ext cx="2109291" cy="1671569"/>
          </a:xfrm>
          <a:prstGeom prst="rect">
            <a:avLst/>
          </a:prstGeom>
        </p:spPr>
      </p:pic>
      <p:pic>
        <p:nvPicPr>
          <p:cNvPr id="7" name="Picture 6">
            <a:extLst>
              <a:ext uri="{FF2B5EF4-FFF2-40B4-BE49-F238E27FC236}">
                <a16:creationId xmlns:a16="http://schemas.microsoft.com/office/drawing/2014/main" id="{7ED40182-C91A-826A-54A8-7280BEA64FCE}"/>
              </a:ext>
            </a:extLst>
          </p:cNvPr>
          <p:cNvPicPr>
            <a:picLocks noChangeAspect="1"/>
          </p:cNvPicPr>
          <p:nvPr/>
        </p:nvPicPr>
        <p:blipFill>
          <a:blip r:embed="rId3"/>
          <a:stretch>
            <a:fillRect/>
          </a:stretch>
        </p:blipFill>
        <p:spPr>
          <a:xfrm>
            <a:off x="7647156" y="136023"/>
            <a:ext cx="1626846" cy="1671569"/>
          </a:xfrm>
          <a:prstGeom prst="rect">
            <a:avLst/>
          </a:prstGeom>
        </p:spPr>
      </p:pic>
      <p:sp>
        <p:nvSpPr>
          <p:cNvPr id="4" name="Content Placeholder 3">
            <a:extLst>
              <a:ext uri="{FF2B5EF4-FFF2-40B4-BE49-F238E27FC236}">
                <a16:creationId xmlns:a16="http://schemas.microsoft.com/office/drawing/2014/main" id="{E0366722-CA7C-236C-6F71-16A39957677C}"/>
              </a:ext>
            </a:extLst>
          </p:cNvPr>
          <p:cNvSpPr>
            <a:spLocks noGrp="1"/>
          </p:cNvSpPr>
          <p:nvPr>
            <p:ph idx="1"/>
          </p:nvPr>
        </p:nvSpPr>
        <p:spPr>
          <a:xfrm>
            <a:off x="677334" y="1930400"/>
            <a:ext cx="8596668" cy="4537718"/>
          </a:xfrm>
        </p:spPr>
        <p:txBody>
          <a:bodyPr>
            <a:normAutofit lnSpcReduction="10000"/>
          </a:bodyPr>
          <a:lstStyle/>
          <a:p>
            <a:pPr marL="0" indent="0" algn="l" rtl="0">
              <a:buNone/>
            </a:pPr>
            <a:r>
              <a:rPr lang="en-US" sz="3600" b="1" i="0" dirty="0">
                <a:solidFill>
                  <a:srgbClr val="001D35"/>
                </a:solidFill>
                <a:effectLst/>
                <a:latin typeface="Google Sans"/>
              </a:rPr>
              <a:t>BMI Percentiles:</a:t>
            </a:r>
            <a:endParaRPr lang="en-US" sz="3600" b="0" i="0" dirty="0">
              <a:solidFill>
                <a:srgbClr val="001D35"/>
              </a:solidFill>
              <a:effectLst/>
              <a:latin typeface="Google Sans"/>
            </a:endParaRPr>
          </a:p>
          <a:p>
            <a:pPr algn="l" rtl="0" fontAlgn="ctr">
              <a:buFont typeface="Arial" panose="020B0604020202020204" pitchFamily="34" charset="0"/>
              <a:buChar char="•"/>
            </a:pPr>
            <a:r>
              <a:rPr lang="en-US" sz="2800" b="1" i="0" dirty="0">
                <a:solidFill>
                  <a:schemeClr val="tx1"/>
                </a:solidFill>
                <a:effectLst/>
                <a:latin typeface="Google Sans"/>
              </a:rPr>
              <a:t>Underweight:</a:t>
            </a:r>
            <a:r>
              <a:rPr lang="en-US" sz="2800" b="0" i="0" dirty="0">
                <a:solidFill>
                  <a:schemeClr val="tx1"/>
                </a:solidFill>
                <a:effectLst/>
                <a:latin typeface="Google Sans"/>
              </a:rPr>
              <a:t> BMI below the 5th percentile. </a:t>
            </a:r>
          </a:p>
          <a:p>
            <a:pPr algn="l" rtl="0" fontAlgn="ctr">
              <a:buFont typeface="Arial" panose="020B0604020202020204" pitchFamily="34" charset="0"/>
              <a:buChar char="•"/>
            </a:pPr>
            <a:r>
              <a:rPr lang="en-US" sz="2800" b="1" i="0" dirty="0">
                <a:solidFill>
                  <a:schemeClr val="tx1"/>
                </a:solidFill>
                <a:effectLst/>
                <a:latin typeface="Google Sans"/>
              </a:rPr>
              <a:t>Healthy weight:</a:t>
            </a:r>
            <a:r>
              <a:rPr lang="en-US" sz="2800" b="0" i="0" dirty="0">
                <a:solidFill>
                  <a:schemeClr val="tx1"/>
                </a:solidFill>
                <a:effectLst/>
                <a:latin typeface="Google Sans"/>
              </a:rPr>
              <a:t> BMI between the 5th and 85th percentiles. </a:t>
            </a:r>
          </a:p>
          <a:p>
            <a:pPr algn="l" rtl="0" fontAlgn="ctr">
              <a:buFont typeface="Arial" panose="020B0604020202020204" pitchFamily="34" charset="0"/>
              <a:buChar char="•"/>
            </a:pPr>
            <a:r>
              <a:rPr lang="en-US" sz="2800" b="1" i="0" dirty="0">
                <a:solidFill>
                  <a:schemeClr val="tx1"/>
                </a:solidFill>
                <a:effectLst/>
                <a:latin typeface="Google Sans"/>
              </a:rPr>
              <a:t>Overweight:</a:t>
            </a:r>
            <a:r>
              <a:rPr lang="en-US" sz="2800" b="0" i="0" dirty="0">
                <a:solidFill>
                  <a:schemeClr val="tx1"/>
                </a:solidFill>
                <a:effectLst/>
                <a:latin typeface="Google Sans"/>
              </a:rPr>
              <a:t> BMI between the 85th and 95th percentiles. </a:t>
            </a:r>
          </a:p>
          <a:p>
            <a:pPr algn="l" rtl="0" fontAlgn="ctr">
              <a:buFont typeface="Arial" panose="020B0604020202020204" pitchFamily="34" charset="0"/>
              <a:buChar char="•"/>
            </a:pPr>
            <a:r>
              <a:rPr lang="en-US" sz="2800" b="1" i="0" dirty="0">
                <a:solidFill>
                  <a:schemeClr val="tx1"/>
                </a:solidFill>
                <a:effectLst/>
                <a:latin typeface="Google Sans"/>
              </a:rPr>
              <a:t>Obese:</a:t>
            </a:r>
            <a:r>
              <a:rPr lang="en-US" sz="2800" b="0" i="0" dirty="0">
                <a:solidFill>
                  <a:schemeClr val="tx1"/>
                </a:solidFill>
                <a:effectLst/>
                <a:latin typeface="Google Sans"/>
              </a:rPr>
              <a:t> BMI at or above the 95th percentile. </a:t>
            </a:r>
          </a:p>
          <a:p>
            <a:pPr algn="l" rtl="0">
              <a:buFont typeface="Arial" panose="020B0604020202020204" pitchFamily="34" charset="0"/>
              <a:buChar char="•"/>
            </a:pPr>
            <a:r>
              <a:rPr lang="en-US" sz="2800" b="1" i="0" dirty="0">
                <a:solidFill>
                  <a:schemeClr val="tx1"/>
                </a:solidFill>
                <a:effectLst/>
                <a:latin typeface="Google Sans"/>
              </a:rPr>
              <a:t>Severely Obese:</a:t>
            </a:r>
            <a:r>
              <a:rPr lang="en-US" sz="2800" b="0" i="0" dirty="0">
                <a:solidFill>
                  <a:schemeClr val="tx1"/>
                </a:solidFill>
                <a:effectLst/>
                <a:latin typeface="Google Sans"/>
              </a:rPr>
              <a:t> BMI at or above the 120% of the 95th percentile</a:t>
            </a:r>
          </a:p>
        </p:txBody>
      </p:sp>
      <p:sp>
        <p:nvSpPr>
          <p:cNvPr id="3" name="Date Placeholder 2">
            <a:extLst>
              <a:ext uri="{FF2B5EF4-FFF2-40B4-BE49-F238E27FC236}">
                <a16:creationId xmlns:a16="http://schemas.microsoft.com/office/drawing/2014/main" id="{B8F53044-4C68-6C30-78FE-B5F67B4E6CFC}"/>
              </a:ext>
            </a:extLst>
          </p:cNvPr>
          <p:cNvSpPr>
            <a:spLocks noGrp="1"/>
          </p:cNvSpPr>
          <p:nvPr>
            <p:ph type="dt" sz="half" idx="10"/>
          </p:nvPr>
        </p:nvSpPr>
        <p:spPr/>
        <p:txBody>
          <a:bodyPr/>
          <a:lstStyle/>
          <a:p>
            <a:fld id="{8E26B065-FAB4-4934-AACD-8A886000FABE}" type="datetime1">
              <a:rPr lang="en-US" smtClean="0"/>
              <a:t>6/12/2025</a:t>
            </a:fld>
            <a:endParaRPr lang="fa-IR"/>
          </a:p>
        </p:txBody>
      </p:sp>
      <p:sp>
        <p:nvSpPr>
          <p:cNvPr id="6" name="Slide Number Placeholder 5">
            <a:extLst>
              <a:ext uri="{FF2B5EF4-FFF2-40B4-BE49-F238E27FC236}">
                <a16:creationId xmlns:a16="http://schemas.microsoft.com/office/drawing/2014/main" id="{868112DD-78FE-6854-BE37-201D12ACE841}"/>
              </a:ext>
            </a:extLst>
          </p:cNvPr>
          <p:cNvSpPr>
            <a:spLocks noGrp="1"/>
          </p:cNvSpPr>
          <p:nvPr>
            <p:ph type="sldNum" sz="quarter" idx="12"/>
          </p:nvPr>
        </p:nvSpPr>
        <p:spPr/>
        <p:txBody>
          <a:bodyPr/>
          <a:lstStyle/>
          <a:p>
            <a:fld id="{02A5464E-50F3-4799-9739-8246C5445B86}" type="slidenum">
              <a:rPr lang="fa-IR" smtClean="0"/>
              <a:t>6</a:t>
            </a:fld>
            <a:endParaRPr lang="fa-IR"/>
          </a:p>
        </p:txBody>
      </p:sp>
    </p:spTree>
    <p:extLst>
      <p:ext uri="{BB962C8B-B14F-4D97-AF65-F5344CB8AC3E}">
        <p14:creationId xmlns:p14="http://schemas.microsoft.com/office/powerpoint/2010/main" val="3044052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B9CD-33D4-1640-CD30-C3FEC2A7580A}"/>
              </a:ext>
            </a:extLst>
          </p:cNvPr>
          <p:cNvSpPr>
            <a:spLocks noGrp="1"/>
          </p:cNvSpPr>
          <p:nvPr>
            <p:ph type="title"/>
          </p:nvPr>
        </p:nvSpPr>
        <p:spPr/>
        <p:txBody>
          <a:bodyPr/>
          <a:lstStyle/>
          <a:p>
            <a:r>
              <a:rPr lang="en-US" sz="36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Overview</a:t>
            </a:r>
            <a:br>
              <a:rPr lang="en-US" dirty="0">
                <a:latin typeface="Calibri" panose="020F0502020204030204" pitchFamily="34" charset="0"/>
                <a:ea typeface="Calibri" panose="020F0502020204030204" pitchFamily="34" charset="0"/>
                <a:cs typeface="Arial" panose="020B0604020202020204" pitchFamily="34" charset="0"/>
              </a:rPr>
            </a:br>
            <a:endParaRPr lang="fa-IR" dirty="0"/>
          </a:p>
        </p:txBody>
      </p:sp>
      <p:sp>
        <p:nvSpPr>
          <p:cNvPr id="3" name="Content Placeholder 2">
            <a:extLst>
              <a:ext uri="{FF2B5EF4-FFF2-40B4-BE49-F238E27FC236}">
                <a16:creationId xmlns:a16="http://schemas.microsoft.com/office/drawing/2014/main" id="{613D9EBD-495A-E145-F9F3-5CB3D1A725B7}"/>
              </a:ext>
            </a:extLst>
          </p:cNvPr>
          <p:cNvSpPr>
            <a:spLocks noGrp="1"/>
          </p:cNvSpPr>
          <p:nvPr>
            <p:ph idx="1"/>
          </p:nvPr>
        </p:nvSpPr>
        <p:spPr>
          <a:xfrm>
            <a:off x="632455" y="2403977"/>
            <a:ext cx="8596668" cy="3567843"/>
          </a:xfrm>
        </p:spPr>
        <p:txBody>
          <a:bodyPr>
            <a:normAutofit/>
          </a:bodyPr>
          <a:lstStyle/>
          <a:p>
            <a:pPr marL="0" indent="0" algn="l" rtl="0">
              <a:lnSpc>
                <a:spcPts val="1500"/>
              </a:lnSpc>
              <a:spcAft>
                <a:spcPts val="800"/>
              </a:spcAft>
              <a:buNone/>
            </a:pPr>
            <a:r>
              <a:rPr lang="en-US" sz="24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Children under 5 years of age</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07000"/>
              </a:lnSpc>
              <a:spcAft>
                <a:spcPts val="800"/>
              </a:spcAf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For children under 5 years of age:</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overweight is weight-for-height greater than 2 standard deviations above WHO Child Growth Standards median</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SzPts val="1000"/>
              <a:buFont typeface="Symbol" panose="05050102010706020507" pitchFamily="18" charset="2"/>
              <a:buChar char=""/>
              <a:tabLst>
                <a:tab pos="457200" algn="l"/>
              </a:tabLst>
            </a:pPr>
            <a:r>
              <a:rPr lang="en-US" sz="2400"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obesity is weight-for-height greater than 3 standard deviations above the WHO Child Growth Standards median</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C590F501-7633-C74B-0F8A-45BAF33C89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6392" y="73737"/>
            <a:ext cx="2109291" cy="1671569"/>
          </a:xfrm>
          <a:prstGeom prst="rect">
            <a:avLst/>
          </a:prstGeom>
        </p:spPr>
      </p:pic>
      <p:pic>
        <p:nvPicPr>
          <p:cNvPr id="7" name="Picture 6">
            <a:extLst>
              <a:ext uri="{FF2B5EF4-FFF2-40B4-BE49-F238E27FC236}">
                <a16:creationId xmlns:a16="http://schemas.microsoft.com/office/drawing/2014/main" id="{7ED40182-C91A-826A-54A8-7280BEA64FCE}"/>
              </a:ext>
            </a:extLst>
          </p:cNvPr>
          <p:cNvPicPr>
            <a:picLocks noChangeAspect="1"/>
          </p:cNvPicPr>
          <p:nvPr/>
        </p:nvPicPr>
        <p:blipFill>
          <a:blip r:embed="rId3"/>
          <a:stretch>
            <a:fillRect/>
          </a:stretch>
        </p:blipFill>
        <p:spPr>
          <a:xfrm>
            <a:off x="7647156" y="136023"/>
            <a:ext cx="1626846" cy="1671569"/>
          </a:xfrm>
          <a:prstGeom prst="rect">
            <a:avLst/>
          </a:prstGeom>
        </p:spPr>
      </p:pic>
      <p:sp>
        <p:nvSpPr>
          <p:cNvPr id="4" name="Date Placeholder 3">
            <a:extLst>
              <a:ext uri="{FF2B5EF4-FFF2-40B4-BE49-F238E27FC236}">
                <a16:creationId xmlns:a16="http://schemas.microsoft.com/office/drawing/2014/main" id="{7875F908-9B60-F5CA-1E01-86BE7F4D910A}"/>
              </a:ext>
            </a:extLst>
          </p:cNvPr>
          <p:cNvSpPr>
            <a:spLocks noGrp="1"/>
          </p:cNvSpPr>
          <p:nvPr>
            <p:ph type="dt" sz="half" idx="10"/>
          </p:nvPr>
        </p:nvSpPr>
        <p:spPr/>
        <p:txBody>
          <a:bodyPr/>
          <a:lstStyle/>
          <a:p>
            <a:fld id="{3343748C-E76D-42A9-B6C0-C3096272502A}" type="datetime1">
              <a:rPr lang="en-US" smtClean="0"/>
              <a:t>6/12/2025</a:t>
            </a:fld>
            <a:endParaRPr lang="fa-IR"/>
          </a:p>
        </p:txBody>
      </p:sp>
      <p:sp>
        <p:nvSpPr>
          <p:cNvPr id="6" name="Slide Number Placeholder 5">
            <a:extLst>
              <a:ext uri="{FF2B5EF4-FFF2-40B4-BE49-F238E27FC236}">
                <a16:creationId xmlns:a16="http://schemas.microsoft.com/office/drawing/2014/main" id="{7E87E8D5-7FD3-427C-3AB7-FBB092EB8F19}"/>
              </a:ext>
            </a:extLst>
          </p:cNvPr>
          <p:cNvSpPr>
            <a:spLocks noGrp="1"/>
          </p:cNvSpPr>
          <p:nvPr>
            <p:ph type="sldNum" sz="quarter" idx="12"/>
          </p:nvPr>
        </p:nvSpPr>
        <p:spPr/>
        <p:txBody>
          <a:bodyPr/>
          <a:lstStyle/>
          <a:p>
            <a:fld id="{02A5464E-50F3-4799-9739-8246C5445B86}" type="slidenum">
              <a:rPr lang="fa-IR" smtClean="0"/>
              <a:t>7</a:t>
            </a:fld>
            <a:endParaRPr lang="fa-IR"/>
          </a:p>
        </p:txBody>
      </p:sp>
    </p:spTree>
    <p:extLst>
      <p:ext uri="{BB962C8B-B14F-4D97-AF65-F5344CB8AC3E}">
        <p14:creationId xmlns:p14="http://schemas.microsoft.com/office/powerpoint/2010/main" val="3666222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B9CD-33D4-1640-CD30-C3FEC2A7580A}"/>
              </a:ext>
            </a:extLst>
          </p:cNvPr>
          <p:cNvSpPr>
            <a:spLocks noGrp="1"/>
          </p:cNvSpPr>
          <p:nvPr>
            <p:ph type="title"/>
          </p:nvPr>
        </p:nvSpPr>
        <p:spPr/>
        <p:txBody>
          <a:bodyPr/>
          <a:lstStyle/>
          <a:p>
            <a:r>
              <a:rPr lang="en-US" sz="36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Overview</a:t>
            </a:r>
            <a:br>
              <a:rPr lang="en-US" dirty="0">
                <a:latin typeface="Calibri" panose="020F0502020204030204" pitchFamily="34" charset="0"/>
                <a:ea typeface="Calibri" panose="020F0502020204030204" pitchFamily="34" charset="0"/>
                <a:cs typeface="Arial" panose="020B0604020202020204" pitchFamily="34" charset="0"/>
              </a:rPr>
            </a:br>
            <a:endParaRPr lang="fa-IR" dirty="0"/>
          </a:p>
        </p:txBody>
      </p:sp>
      <p:pic>
        <p:nvPicPr>
          <p:cNvPr id="5" name="Picture 4">
            <a:extLst>
              <a:ext uri="{FF2B5EF4-FFF2-40B4-BE49-F238E27FC236}">
                <a16:creationId xmlns:a16="http://schemas.microsoft.com/office/drawing/2014/main" id="{C590F501-7633-C74B-0F8A-45BAF33C89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6392" y="73737"/>
            <a:ext cx="2109291" cy="1671569"/>
          </a:xfrm>
          <a:prstGeom prst="rect">
            <a:avLst/>
          </a:prstGeom>
        </p:spPr>
      </p:pic>
      <p:pic>
        <p:nvPicPr>
          <p:cNvPr id="7" name="Picture 6">
            <a:extLst>
              <a:ext uri="{FF2B5EF4-FFF2-40B4-BE49-F238E27FC236}">
                <a16:creationId xmlns:a16="http://schemas.microsoft.com/office/drawing/2014/main" id="{7ED40182-C91A-826A-54A8-7280BEA64FCE}"/>
              </a:ext>
            </a:extLst>
          </p:cNvPr>
          <p:cNvPicPr>
            <a:picLocks noChangeAspect="1"/>
          </p:cNvPicPr>
          <p:nvPr/>
        </p:nvPicPr>
        <p:blipFill>
          <a:blip r:embed="rId3"/>
          <a:stretch>
            <a:fillRect/>
          </a:stretch>
        </p:blipFill>
        <p:spPr>
          <a:xfrm>
            <a:off x="7647156" y="136023"/>
            <a:ext cx="1626846" cy="1671569"/>
          </a:xfrm>
          <a:prstGeom prst="rect">
            <a:avLst/>
          </a:prstGeom>
        </p:spPr>
      </p:pic>
      <p:graphicFrame>
        <p:nvGraphicFramePr>
          <p:cNvPr id="4" name="Content Placeholder 3">
            <a:extLst>
              <a:ext uri="{FF2B5EF4-FFF2-40B4-BE49-F238E27FC236}">
                <a16:creationId xmlns:a16="http://schemas.microsoft.com/office/drawing/2014/main" id="{12A9B932-9BA5-CF8C-AF7F-66950BC3B5B4}"/>
              </a:ext>
            </a:extLst>
          </p:cNvPr>
          <p:cNvGraphicFramePr>
            <a:graphicFrameLocks noGrp="1" noChangeAspect="1"/>
          </p:cNvGraphicFramePr>
          <p:nvPr>
            <p:ph idx="1"/>
            <p:extLst>
              <p:ext uri="{D42A27DB-BD31-4B8C-83A1-F6EECF244321}">
                <p14:modId xmlns:p14="http://schemas.microsoft.com/office/powerpoint/2010/main" val="3931224703"/>
              </p:ext>
            </p:extLst>
          </p:nvPr>
        </p:nvGraphicFramePr>
        <p:xfrm>
          <a:off x="1374406" y="1807592"/>
          <a:ext cx="7023488" cy="4621257"/>
        </p:xfrm>
        <a:graphic>
          <a:graphicData uri="http://schemas.openxmlformats.org/presentationml/2006/ole">
            <mc:AlternateContent xmlns:mc="http://schemas.openxmlformats.org/markup-compatibility/2006">
              <mc:Choice xmlns:v="urn:schemas-microsoft-com:vml" Requires="v">
                <p:oleObj name="Acrobat Document" r:id="rId4" imgW="3013384" imgH="2125806" progId="Acrobat.Document.DC">
                  <p:embed/>
                </p:oleObj>
              </mc:Choice>
              <mc:Fallback>
                <p:oleObj name="Acrobat Document" r:id="rId4" imgW="3013384" imgH="2125806" progId="Acrobat.Document.DC">
                  <p:embed/>
                  <p:pic>
                    <p:nvPicPr>
                      <p:cNvPr id="0" name=""/>
                      <p:cNvPicPr/>
                      <p:nvPr/>
                    </p:nvPicPr>
                    <p:blipFill>
                      <a:blip r:embed="rId5"/>
                      <a:stretch>
                        <a:fillRect/>
                      </a:stretch>
                    </p:blipFill>
                    <p:spPr>
                      <a:xfrm>
                        <a:off x="1374406" y="1807592"/>
                        <a:ext cx="7023488" cy="4621257"/>
                      </a:xfrm>
                      <a:prstGeom prst="rect">
                        <a:avLst/>
                      </a:prstGeom>
                    </p:spPr>
                  </p:pic>
                </p:oleObj>
              </mc:Fallback>
            </mc:AlternateContent>
          </a:graphicData>
        </a:graphic>
      </p:graphicFrame>
      <p:sp>
        <p:nvSpPr>
          <p:cNvPr id="3" name="Date Placeholder 2">
            <a:extLst>
              <a:ext uri="{FF2B5EF4-FFF2-40B4-BE49-F238E27FC236}">
                <a16:creationId xmlns:a16="http://schemas.microsoft.com/office/drawing/2014/main" id="{E1633DE1-A940-6C5C-9830-E8EF07E66FC3}"/>
              </a:ext>
            </a:extLst>
          </p:cNvPr>
          <p:cNvSpPr>
            <a:spLocks noGrp="1"/>
          </p:cNvSpPr>
          <p:nvPr>
            <p:ph type="dt" sz="half" idx="10"/>
          </p:nvPr>
        </p:nvSpPr>
        <p:spPr/>
        <p:txBody>
          <a:bodyPr/>
          <a:lstStyle/>
          <a:p>
            <a:fld id="{DE00AA0B-425B-43F7-9C3D-C69D47FAA861}" type="datetime1">
              <a:rPr lang="en-US" smtClean="0"/>
              <a:t>6/12/2025</a:t>
            </a:fld>
            <a:endParaRPr lang="fa-IR"/>
          </a:p>
        </p:txBody>
      </p:sp>
      <p:sp>
        <p:nvSpPr>
          <p:cNvPr id="6" name="Slide Number Placeholder 5">
            <a:extLst>
              <a:ext uri="{FF2B5EF4-FFF2-40B4-BE49-F238E27FC236}">
                <a16:creationId xmlns:a16="http://schemas.microsoft.com/office/drawing/2014/main" id="{0EEF3841-79AE-782E-DA7B-9F7D41441848}"/>
              </a:ext>
            </a:extLst>
          </p:cNvPr>
          <p:cNvSpPr>
            <a:spLocks noGrp="1"/>
          </p:cNvSpPr>
          <p:nvPr>
            <p:ph type="sldNum" sz="quarter" idx="12"/>
          </p:nvPr>
        </p:nvSpPr>
        <p:spPr/>
        <p:txBody>
          <a:bodyPr/>
          <a:lstStyle/>
          <a:p>
            <a:fld id="{02A5464E-50F3-4799-9739-8246C5445B86}" type="slidenum">
              <a:rPr lang="fa-IR" smtClean="0"/>
              <a:t>8</a:t>
            </a:fld>
            <a:endParaRPr lang="fa-IR"/>
          </a:p>
        </p:txBody>
      </p:sp>
    </p:spTree>
    <p:extLst>
      <p:ext uri="{BB962C8B-B14F-4D97-AF65-F5344CB8AC3E}">
        <p14:creationId xmlns:p14="http://schemas.microsoft.com/office/powerpoint/2010/main" val="2032465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B9CD-33D4-1640-CD30-C3FEC2A7580A}"/>
              </a:ext>
            </a:extLst>
          </p:cNvPr>
          <p:cNvSpPr>
            <a:spLocks noGrp="1"/>
          </p:cNvSpPr>
          <p:nvPr>
            <p:ph type="title"/>
          </p:nvPr>
        </p:nvSpPr>
        <p:spPr/>
        <p:txBody>
          <a:bodyPr/>
          <a:lstStyle/>
          <a:p>
            <a:r>
              <a:rPr lang="en-US" sz="3600" b="1" dirty="0">
                <a:solidFill>
                  <a:srgbClr val="3C4245"/>
                </a:solidFill>
                <a:effectLst/>
                <a:latin typeface="Arial" panose="020B0604020202020204" pitchFamily="34" charset="0"/>
                <a:ea typeface="Times New Roman" panose="02020603050405020304" pitchFamily="18" charset="0"/>
                <a:cs typeface="Arial" panose="020B0604020202020204" pitchFamily="34" charset="0"/>
              </a:rPr>
              <a:t>Overview</a:t>
            </a:r>
            <a:br>
              <a:rPr lang="en-US" dirty="0">
                <a:latin typeface="Calibri" panose="020F0502020204030204" pitchFamily="34" charset="0"/>
                <a:ea typeface="Calibri" panose="020F0502020204030204" pitchFamily="34" charset="0"/>
                <a:cs typeface="Arial" panose="020B0604020202020204" pitchFamily="34" charset="0"/>
              </a:rPr>
            </a:br>
            <a:endParaRPr lang="fa-IR" dirty="0"/>
          </a:p>
        </p:txBody>
      </p:sp>
      <p:pic>
        <p:nvPicPr>
          <p:cNvPr id="5" name="Picture 4">
            <a:extLst>
              <a:ext uri="{FF2B5EF4-FFF2-40B4-BE49-F238E27FC236}">
                <a16:creationId xmlns:a16="http://schemas.microsoft.com/office/drawing/2014/main" id="{C590F501-7633-C74B-0F8A-45BAF33C89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6392" y="73737"/>
            <a:ext cx="2109291" cy="1671569"/>
          </a:xfrm>
          <a:prstGeom prst="rect">
            <a:avLst/>
          </a:prstGeom>
        </p:spPr>
      </p:pic>
      <p:pic>
        <p:nvPicPr>
          <p:cNvPr id="7" name="Picture 6">
            <a:extLst>
              <a:ext uri="{FF2B5EF4-FFF2-40B4-BE49-F238E27FC236}">
                <a16:creationId xmlns:a16="http://schemas.microsoft.com/office/drawing/2014/main" id="{7ED40182-C91A-826A-54A8-7280BEA64FCE}"/>
              </a:ext>
            </a:extLst>
          </p:cNvPr>
          <p:cNvPicPr>
            <a:picLocks noChangeAspect="1"/>
          </p:cNvPicPr>
          <p:nvPr/>
        </p:nvPicPr>
        <p:blipFill>
          <a:blip r:embed="rId3"/>
          <a:stretch>
            <a:fillRect/>
          </a:stretch>
        </p:blipFill>
        <p:spPr>
          <a:xfrm>
            <a:off x="7647156" y="136023"/>
            <a:ext cx="1626846" cy="1671569"/>
          </a:xfrm>
          <a:prstGeom prst="rect">
            <a:avLst/>
          </a:prstGeom>
        </p:spPr>
      </p:pic>
      <p:graphicFrame>
        <p:nvGraphicFramePr>
          <p:cNvPr id="8" name="Content Placeholder 7">
            <a:extLst>
              <a:ext uri="{FF2B5EF4-FFF2-40B4-BE49-F238E27FC236}">
                <a16:creationId xmlns:a16="http://schemas.microsoft.com/office/drawing/2014/main" id="{881222E8-EAFB-FB80-ABA2-2BD597CA6DEB}"/>
              </a:ext>
            </a:extLst>
          </p:cNvPr>
          <p:cNvGraphicFramePr>
            <a:graphicFrameLocks noGrp="1" noChangeAspect="1"/>
          </p:cNvGraphicFramePr>
          <p:nvPr>
            <p:ph idx="1"/>
            <p:extLst>
              <p:ext uri="{D42A27DB-BD31-4B8C-83A1-F6EECF244321}">
                <p14:modId xmlns:p14="http://schemas.microsoft.com/office/powerpoint/2010/main" val="4016624994"/>
              </p:ext>
            </p:extLst>
          </p:nvPr>
        </p:nvGraphicFramePr>
        <p:xfrm>
          <a:off x="1503432" y="1807592"/>
          <a:ext cx="7303980" cy="4682965"/>
        </p:xfrm>
        <a:graphic>
          <a:graphicData uri="http://schemas.openxmlformats.org/presentationml/2006/ole">
            <mc:AlternateContent xmlns:mc="http://schemas.openxmlformats.org/markup-compatibility/2006">
              <mc:Choice xmlns:v="urn:schemas-microsoft-com:vml" Requires="v">
                <p:oleObj name="Acrobat Document" r:id="rId4" imgW="3013384" imgH="2125806" progId="Acrobat.Document.DC">
                  <p:embed/>
                </p:oleObj>
              </mc:Choice>
              <mc:Fallback>
                <p:oleObj name="Acrobat Document" r:id="rId4" imgW="3013384" imgH="2125806" progId="Acrobat.Document.DC">
                  <p:embed/>
                  <p:pic>
                    <p:nvPicPr>
                      <p:cNvPr id="0" name=""/>
                      <p:cNvPicPr/>
                      <p:nvPr/>
                    </p:nvPicPr>
                    <p:blipFill>
                      <a:blip r:embed="rId5"/>
                      <a:stretch>
                        <a:fillRect/>
                      </a:stretch>
                    </p:blipFill>
                    <p:spPr>
                      <a:xfrm>
                        <a:off x="1503432" y="1807592"/>
                        <a:ext cx="7303980" cy="4682965"/>
                      </a:xfrm>
                      <a:prstGeom prst="rect">
                        <a:avLst/>
                      </a:prstGeom>
                    </p:spPr>
                  </p:pic>
                </p:oleObj>
              </mc:Fallback>
            </mc:AlternateContent>
          </a:graphicData>
        </a:graphic>
      </p:graphicFrame>
      <p:sp>
        <p:nvSpPr>
          <p:cNvPr id="3" name="Date Placeholder 2">
            <a:extLst>
              <a:ext uri="{FF2B5EF4-FFF2-40B4-BE49-F238E27FC236}">
                <a16:creationId xmlns:a16="http://schemas.microsoft.com/office/drawing/2014/main" id="{CAE83B8C-31FB-CBB2-3E3D-BA776E8030A1}"/>
              </a:ext>
            </a:extLst>
          </p:cNvPr>
          <p:cNvSpPr>
            <a:spLocks noGrp="1"/>
          </p:cNvSpPr>
          <p:nvPr>
            <p:ph type="dt" sz="half" idx="10"/>
          </p:nvPr>
        </p:nvSpPr>
        <p:spPr/>
        <p:txBody>
          <a:bodyPr/>
          <a:lstStyle/>
          <a:p>
            <a:fld id="{FCFE0FE6-D96C-42EA-A54E-E9CBECB78BB5}" type="datetime1">
              <a:rPr lang="en-US" smtClean="0"/>
              <a:t>6/12/2025</a:t>
            </a:fld>
            <a:endParaRPr lang="fa-IR"/>
          </a:p>
        </p:txBody>
      </p:sp>
      <p:sp>
        <p:nvSpPr>
          <p:cNvPr id="4" name="Slide Number Placeholder 3">
            <a:extLst>
              <a:ext uri="{FF2B5EF4-FFF2-40B4-BE49-F238E27FC236}">
                <a16:creationId xmlns:a16="http://schemas.microsoft.com/office/drawing/2014/main" id="{354E96E8-D6AC-F718-BF1A-EBCB7C115B7A}"/>
              </a:ext>
            </a:extLst>
          </p:cNvPr>
          <p:cNvSpPr>
            <a:spLocks noGrp="1"/>
          </p:cNvSpPr>
          <p:nvPr>
            <p:ph type="sldNum" sz="quarter" idx="12"/>
          </p:nvPr>
        </p:nvSpPr>
        <p:spPr/>
        <p:txBody>
          <a:bodyPr/>
          <a:lstStyle/>
          <a:p>
            <a:fld id="{02A5464E-50F3-4799-9739-8246C5445B86}" type="slidenum">
              <a:rPr lang="fa-IR" smtClean="0"/>
              <a:t>9</a:t>
            </a:fld>
            <a:endParaRPr lang="fa-IR"/>
          </a:p>
        </p:txBody>
      </p:sp>
    </p:spTree>
    <p:extLst>
      <p:ext uri="{BB962C8B-B14F-4D97-AF65-F5344CB8AC3E}">
        <p14:creationId xmlns:p14="http://schemas.microsoft.com/office/powerpoint/2010/main" val="393222610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2135</TotalTime>
  <Words>1452</Words>
  <Application>Microsoft Office PowerPoint</Application>
  <PresentationFormat>Widescreen</PresentationFormat>
  <Paragraphs>146</Paragraphs>
  <Slides>22</Slides>
  <Notes>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2" baseType="lpstr">
      <vt:lpstr>Arial</vt:lpstr>
      <vt:lpstr>Calibri</vt:lpstr>
      <vt:lpstr>Century Gothic</vt:lpstr>
      <vt:lpstr>Google Sans</vt:lpstr>
      <vt:lpstr>Noto Sans</vt:lpstr>
      <vt:lpstr>Symbol</vt:lpstr>
      <vt:lpstr>Trebuchet MS</vt:lpstr>
      <vt:lpstr>Wingdings 3</vt:lpstr>
      <vt:lpstr>Facet</vt:lpstr>
      <vt:lpstr>Acrobat Document</vt:lpstr>
      <vt:lpstr>چاقی کودکان شاخص های تشخیص- استراتژی های پیشگیرانه</vt:lpstr>
      <vt:lpstr>Key facts </vt:lpstr>
      <vt:lpstr>Overview </vt:lpstr>
      <vt:lpstr>Overview </vt:lpstr>
      <vt:lpstr>Overview </vt:lpstr>
      <vt:lpstr>Overview </vt:lpstr>
      <vt:lpstr>Overview </vt:lpstr>
      <vt:lpstr>Overview </vt:lpstr>
      <vt:lpstr>Overview </vt:lpstr>
      <vt:lpstr>Overview </vt:lpstr>
      <vt:lpstr>Overview </vt:lpstr>
      <vt:lpstr>Overview </vt:lpstr>
      <vt:lpstr>Causes of overweight  and obesity </vt:lpstr>
      <vt:lpstr>Causes of overweight  and obesity </vt:lpstr>
      <vt:lpstr>Prevention and management</vt:lpstr>
      <vt:lpstr>Prevention and management</vt:lpstr>
      <vt:lpstr>Prevention and management</vt:lpstr>
      <vt:lpstr>Prevention and management</vt:lpstr>
      <vt:lpstr>Prevention and management</vt:lpstr>
      <vt:lpstr>Prevention and management</vt:lpstr>
      <vt:lpstr>WHO Technical Package  to Stop Obesity</vt:lpstr>
      <vt:lpstr>از</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چاقی کودکان شاخص های تشخیص- استراتژی های پیشگیرانه</dc:title>
  <dc:creator>Dr. Kalantari</dc:creator>
  <cp:lastModifiedBy>Dr. Kalantari</cp:lastModifiedBy>
  <cp:revision>6</cp:revision>
  <dcterms:created xsi:type="dcterms:W3CDTF">2025-06-09T09:15:44Z</dcterms:created>
  <dcterms:modified xsi:type="dcterms:W3CDTF">2025-06-11T21:48:36Z</dcterms:modified>
</cp:coreProperties>
</file>