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54" r:id="rId1"/>
  </p:sldMasterIdLst>
  <p:sldIdLst>
    <p:sldId id="256" r:id="rId2"/>
    <p:sldId id="303" r:id="rId3"/>
    <p:sldId id="364" r:id="rId4"/>
    <p:sldId id="278" r:id="rId5"/>
    <p:sldId id="378" r:id="rId6"/>
    <p:sldId id="279" r:id="rId7"/>
    <p:sldId id="281" r:id="rId8"/>
    <p:sldId id="374" r:id="rId9"/>
    <p:sldId id="280" r:id="rId10"/>
    <p:sldId id="353" r:id="rId11"/>
    <p:sldId id="362" r:id="rId12"/>
    <p:sldId id="299" r:id="rId13"/>
    <p:sldId id="300" r:id="rId14"/>
    <p:sldId id="265" r:id="rId15"/>
    <p:sldId id="286" r:id="rId16"/>
    <p:sldId id="266" r:id="rId17"/>
    <p:sldId id="361" r:id="rId18"/>
    <p:sldId id="377" r:id="rId19"/>
    <p:sldId id="396" r:id="rId20"/>
    <p:sldId id="473" r:id="rId21"/>
    <p:sldId id="394" r:id="rId22"/>
    <p:sldId id="392" r:id="rId23"/>
    <p:sldId id="397" r:id="rId24"/>
    <p:sldId id="400" r:id="rId25"/>
    <p:sldId id="479" r:id="rId26"/>
    <p:sldId id="399" r:id="rId27"/>
    <p:sldId id="401" r:id="rId28"/>
    <p:sldId id="398" r:id="rId29"/>
    <p:sldId id="410" r:id="rId30"/>
    <p:sldId id="402" r:id="rId31"/>
    <p:sldId id="406" r:id="rId32"/>
    <p:sldId id="411" r:id="rId33"/>
    <p:sldId id="405" r:id="rId34"/>
    <p:sldId id="413" r:id="rId35"/>
    <p:sldId id="382" r:id="rId36"/>
    <p:sldId id="273" r:id="rId37"/>
    <p:sldId id="320" r:id="rId38"/>
    <p:sldId id="322" r:id="rId39"/>
    <p:sldId id="478" r:id="rId40"/>
    <p:sldId id="335" r:id="rId41"/>
    <p:sldId id="336" r:id="rId42"/>
    <p:sldId id="391" r:id="rId43"/>
    <p:sldId id="326" r:id="rId44"/>
    <p:sldId id="480" r:id="rId45"/>
    <p:sldId id="481" r:id="rId46"/>
    <p:sldId id="327" r:id="rId47"/>
    <p:sldId id="325" r:id="rId48"/>
    <p:sldId id="414" r:id="rId49"/>
    <p:sldId id="370" r:id="rId50"/>
    <p:sldId id="415" r:id="rId51"/>
    <p:sldId id="418" r:id="rId52"/>
    <p:sldId id="474" r:id="rId53"/>
    <p:sldId id="424" r:id="rId54"/>
    <p:sldId id="475" r:id="rId55"/>
    <p:sldId id="427" r:id="rId56"/>
    <p:sldId id="428" r:id="rId57"/>
    <p:sldId id="429" r:id="rId58"/>
    <p:sldId id="454" r:id="rId59"/>
    <p:sldId id="431" r:id="rId60"/>
    <p:sldId id="456" r:id="rId61"/>
    <p:sldId id="434" r:id="rId62"/>
    <p:sldId id="436" r:id="rId63"/>
    <p:sldId id="438" r:id="rId64"/>
    <p:sldId id="440" r:id="rId65"/>
    <p:sldId id="441" r:id="rId66"/>
    <p:sldId id="442" r:id="rId67"/>
    <p:sldId id="443" r:id="rId68"/>
    <p:sldId id="445" r:id="rId69"/>
    <p:sldId id="446" r:id="rId70"/>
    <p:sldId id="476" r:id="rId71"/>
    <p:sldId id="447" r:id="rId72"/>
    <p:sldId id="457" r:id="rId73"/>
    <p:sldId id="465" r:id="rId74"/>
    <p:sldId id="463" r:id="rId75"/>
    <p:sldId id="464" r:id="rId76"/>
    <p:sldId id="477" r:id="rId77"/>
    <p:sldId id="466" r:id="rId78"/>
    <p:sldId id="469" r:id="rId79"/>
    <p:sldId id="472" r:id="rId8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0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7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4987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802402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808989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795033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552277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10343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735905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78326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07556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2741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60769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833906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18552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26758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99864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640178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523655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56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  <p:sldLayoutId id="2147483971" r:id="rId17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385737"/>
            <a:ext cx="8825658" cy="267764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IN THE NAME OF GOD</a:t>
            </a:r>
            <a:endParaRPr lang="fa-IR" b="1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93F9E1-CA88-8138-7331-A42ECB48BAC7}"/>
              </a:ext>
            </a:extLst>
          </p:cNvPr>
          <p:cNvSpPr txBox="1"/>
          <p:nvPr/>
        </p:nvSpPr>
        <p:spPr>
          <a:xfrm>
            <a:off x="3048000" y="3425856"/>
            <a:ext cx="6096000" cy="672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6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Dr. Payam Sobhani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1E74F6-D6C8-04CF-7636-2CED5BE1C3F5}"/>
              </a:ext>
            </a:extLst>
          </p:cNvPr>
          <p:cNvSpPr txBox="1"/>
          <p:nvPr/>
        </p:nvSpPr>
        <p:spPr>
          <a:xfrm>
            <a:off x="3048000" y="4221907"/>
            <a:ext cx="6096000" cy="477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Pediatric Endocrinologist</a:t>
            </a:r>
          </a:p>
        </p:txBody>
      </p:sp>
    </p:spTree>
    <p:extLst>
      <p:ext uri="{BB962C8B-B14F-4D97-AF65-F5344CB8AC3E}">
        <p14:creationId xmlns:p14="http://schemas.microsoft.com/office/powerpoint/2010/main" val="335301249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250000"/>
              </a:lnSpc>
            </a:pPr>
            <a:r>
              <a:rPr lang="en-US" sz="2000" b="1" dirty="0">
                <a:solidFill>
                  <a:srgbClr val="C00000"/>
                </a:solidFill>
              </a:rPr>
              <a:t>Dysmorphic features </a:t>
            </a:r>
            <a:r>
              <a:rPr lang="en-US" sz="2000" b="1" dirty="0"/>
              <a:t>may suggest an underlying syndrome (</a:t>
            </a:r>
            <a:r>
              <a:rPr lang="en-US" sz="2000" b="1" dirty="0" err="1"/>
              <a:t>eg</a:t>
            </a:r>
            <a:r>
              <a:rPr lang="en-US" sz="2000" b="1" dirty="0"/>
              <a:t>, </a:t>
            </a:r>
            <a:r>
              <a:rPr lang="en-US" sz="2000" b="1" dirty="0">
                <a:solidFill>
                  <a:srgbClr val="C00000"/>
                </a:solidFill>
              </a:rPr>
              <a:t>Williams syndrome</a:t>
            </a:r>
            <a:r>
              <a:rPr lang="en-US" sz="2000" b="1" dirty="0"/>
              <a:t>) that includes hypertension as one of its clinical manifestations</a:t>
            </a: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260683524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43999" y="992330"/>
            <a:ext cx="8825659" cy="706964"/>
          </a:xfrm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 Williams syndrome </a:t>
            </a:r>
            <a:endParaRPr lang="fa-IR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478" y="2230898"/>
            <a:ext cx="8825659" cy="3416300"/>
          </a:xfrm>
        </p:spPr>
        <p:txBody>
          <a:bodyPr>
            <a:noAutofit/>
          </a:bodyPr>
          <a:lstStyle/>
          <a:p>
            <a:endParaRPr lang="en-US" b="1" dirty="0"/>
          </a:p>
          <a:p>
            <a:r>
              <a:rPr lang="en-US" b="1" dirty="0"/>
              <a:t>Genetics – Williams syndrome (WS, also referred to </a:t>
            </a:r>
            <a:r>
              <a:rPr lang="en-US" b="1" dirty="0" err="1"/>
              <a:t>aѕ</a:t>
            </a:r>
            <a:r>
              <a:rPr lang="en-US" b="1" dirty="0"/>
              <a:t> Williams-</a:t>
            </a:r>
            <a:r>
              <a:rPr lang="en-US" b="1" dirty="0" err="1"/>
              <a:t>Beuren</a:t>
            </a:r>
            <a:r>
              <a:rPr lang="en-US" b="1" dirty="0"/>
              <a:t> syndrome) is a multisystem, contiguous gene deletion syndrome caused by deletion of 1.5 to 1.8 Mb on chromosome </a:t>
            </a:r>
            <a:r>
              <a:rPr lang="en-US" b="1" dirty="0">
                <a:solidFill>
                  <a:srgbClr val="C00000"/>
                </a:solidFill>
              </a:rPr>
              <a:t>7q11.23</a:t>
            </a:r>
            <a:r>
              <a:rPr lang="en-US" b="1" dirty="0"/>
              <a:t>. </a:t>
            </a:r>
          </a:p>
          <a:p>
            <a:r>
              <a:rPr lang="en-US" b="1" dirty="0"/>
              <a:t>It is one of the </a:t>
            </a:r>
            <a:r>
              <a:rPr lang="en-US" b="1" dirty="0">
                <a:solidFill>
                  <a:srgbClr val="C00000"/>
                </a:solidFill>
              </a:rPr>
              <a:t>most common genetic disorders</a:t>
            </a:r>
            <a:r>
              <a:rPr lang="en-US" b="1" dirty="0"/>
              <a:t>, with an estimated incidence of </a:t>
            </a:r>
            <a:r>
              <a:rPr lang="en-US" b="1" dirty="0">
                <a:solidFill>
                  <a:srgbClr val="C00000"/>
                </a:solidFill>
              </a:rPr>
              <a:t>1:7500 live </a:t>
            </a:r>
            <a:r>
              <a:rPr lang="en-US" b="1" dirty="0"/>
              <a:t>births. Most cases arise de novo, but autosomal dominant inheritance has been documented. </a:t>
            </a:r>
            <a:r>
              <a:rPr lang="en-US" b="1" dirty="0" err="1"/>
              <a:t>Hemizygosity</a:t>
            </a:r>
            <a:r>
              <a:rPr lang="en-US" b="1" dirty="0"/>
              <a:t> for </a:t>
            </a:r>
            <a:r>
              <a:rPr lang="en-US" b="1" dirty="0" err="1"/>
              <a:t>elаstiո</a:t>
            </a:r>
            <a:r>
              <a:rPr lang="en-US" b="1" dirty="0"/>
              <a:t> is responsible for the vascular and </a:t>
            </a:r>
            <a:r>
              <a:rPr lang="en-US" b="1" dirty="0" err="1"/>
              <a:t>valvar</a:t>
            </a:r>
            <a:r>
              <a:rPr lang="en-US" b="1" dirty="0"/>
              <a:t> abnormalities of WS..)</a:t>
            </a:r>
          </a:p>
          <a:p>
            <a:r>
              <a:rPr lang="en-US" b="1" dirty="0"/>
              <a:t>Distinctive </a:t>
            </a:r>
            <a:r>
              <a:rPr lang="en-US" b="1" dirty="0">
                <a:solidFill>
                  <a:srgbClr val="C00000"/>
                </a:solidFill>
              </a:rPr>
              <a:t>facial features </a:t>
            </a:r>
          </a:p>
          <a:p>
            <a:r>
              <a:rPr lang="en-US" b="1" dirty="0">
                <a:solidFill>
                  <a:srgbClr val="C00000"/>
                </a:solidFill>
              </a:rPr>
              <a:t>Cardiovascular anomalies</a:t>
            </a:r>
            <a:r>
              <a:rPr lang="en-US" b="1" dirty="0"/>
              <a:t>, including the most common lesions of </a:t>
            </a:r>
            <a:r>
              <a:rPr lang="en-US" b="1" dirty="0" err="1">
                <a:solidFill>
                  <a:srgbClr val="00B0F0"/>
                </a:solidFill>
              </a:rPr>
              <a:t>supravalvar</a:t>
            </a:r>
            <a:r>
              <a:rPr lang="en-US" b="1" dirty="0">
                <a:solidFill>
                  <a:srgbClr val="00B0F0"/>
                </a:solidFill>
              </a:rPr>
              <a:t> aortic stenosis </a:t>
            </a:r>
            <a:r>
              <a:rPr lang="en-US" b="1" dirty="0"/>
              <a:t>and </a:t>
            </a:r>
            <a:r>
              <a:rPr lang="en-US" b="1" dirty="0">
                <a:solidFill>
                  <a:srgbClr val="00B0F0"/>
                </a:solidFill>
              </a:rPr>
              <a:t>peripheral pulmonary artery </a:t>
            </a:r>
            <a:r>
              <a:rPr lang="en-US" b="1" dirty="0"/>
              <a:t>stenosis. Although rare, these abnormalities are associated with an increased risk of sudden death</a:t>
            </a:r>
          </a:p>
          <a:p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209452317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101" y="992330"/>
            <a:ext cx="8825659" cy="706964"/>
          </a:xfrm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 Williams syndrome </a:t>
            </a:r>
            <a:endParaRPr lang="fa-IR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851" y="2769736"/>
            <a:ext cx="8413070" cy="69293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/>
              <a:t>Ηуреrtеոѕiοn</a:t>
            </a:r>
            <a:r>
              <a:rPr lang="en-US" sz="2000" b="1" dirty="0"/>
              <a:t> develops in almost one-half of patients with WS.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Endocrine abnormalities including </a:t>
            </a:r>
            <a:r>
              <a:rPr lang="en-US" sz="2000" b="1" dirty="0" err="1">
                <a:solidFill>
                  <a:srgbClr val="C00000"/>
                </a:solidFill>
              </a:rPr>
              <a:t>hуреrϲalϲеmiа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/>
              <a:t>and </a:t>
            </a:r>
            <a:r>
              <a:rPr lang="en-US" sz="2000" b="1" dirty="0">
                <a:solidFill>
                  <a:srgbClr val="C00000"/>
                </a:solidFill>
              </a:rPr>
              <a:t>hypothyroidism</a:t>
            </a:r>
            <a:r>
              <a:rPr lang="en-US" sz="2000" b="1" dirty="0"/>
              <a:t>. Adult patients are at risk for developing </a:t>
            </a:r>
            <a:r>
              <a:rPr lang="en-US" sz="2000" b="1" dirty="0">
                <a:solidFill>
                  <a:srgbClr val="C00000"/>
                </a:solidFill>
              </a:rPr>
              <a:t>type 2 ԁ</a:t>
            </a:r>
            <a:r>
              <a:rPr lang="en-US" sz="2000" b="1" dirty="0" err="1">
                <a:solidFill>
                  <a:srgbClr val="C00000"/>
                </a:solidFill>
              </a:rPr>
              <a:t>iаbetes</a:t>
            </a:r>
            <a:r>
              <a:rPr lang="en-US" sz="2000" b="1" dirty="0">
                <a:solidFill>
                  <a:srgbClr val="C00000"/>
                </a:solidFill>
              </a:rPr>
              <a:t> mellitus</a:t>
            </a:r>
            <a:r>
              <a:rPr lang="en-US" sz="2000" b="1" dirty="0"/>
              <a:t>)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Cognitive profile consists of intellectual disability accompanied by a friendly, social personality.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Short stature.</a:t>
            </a: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165395932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720" y="2385242"/>
            <a:ext cx="8718938" cy="6604951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Genitourinary abnormalities </a:t>
            </a:r>
            <a:r>
              <a:rPr lang="en-US" sz="2000" b="1" dirty="0"/>
              <a:t>include congenital anomalies of the kidney and urinary tract (CΑKUТ), dysfunctional voiding, </a:t>
            </a:r>
            <a:r>
              <a:rPr lang="en-US" sz="2000" b="1" dirty="0" err="1"/>
              <a:t>ոерhrοϲаlϲiոоsis</a:t>
            </a:r>
            <a:r>
              <a:rPr lang="en-US" sz="2000" b="1" dirty="0"/>
              <a:t> due to </a:t>
            </a:r>
            <a:r>
              <a:rPr lang="en-US" sz="2000" b="1" dirty="0" err="1"/>
              <a:t>hуреrϲalсiսria</a:t>
            </a:r>
            <a:r>
              <a:rPr lang="en-US" sz="2000" b="1" dirty="0"/>
              <a:t>, and recurrent urinary tract infections. </a:t>
            </a:r>
          </a:p>
          <a:p>
            <a:r>
              <a:rPr lang="en-US" sz="2000" b="1" dirty="0"/>
              <a:t>Other findings include auditory, ophthalmologic, dental, gastrointestinal, and musculoskeletal abnormalities.</a:t>
            </a:r>
          </a:p>
          <a:p>
            <a:r>
              <a:rPr lang="en-US" sz="2000" b="1" dirty="0"/>
              <a:t> </a:t>
            </a:r>
            <a:r>
              <a:rPr lang="en-US" sz="2000" b="1" dirty="0">
                <a:solidFill>
                  <a:srgbClr val="C00000"/>
                </a:solidFill>
              </a:rPr>
              <a:t>Initial evaluation </a:t>
            </a:r>
            <a:r>
              <a:rPr lang="en-US" sz="2000" b="1" dirty="0"/>
              <a:t>– Once the diagnosis of WS has been confirmed by </a:t>
            </a:r>
            <a:r>
              <a:rPr lang="en-US" sz="2000" b="1" dirty="0">
                <a:solidFill>
                  <a:srgbClr val="00B0F0"/>
                </a:solidFill>
              </a:rPr>
              <a:t>genetic testing</a:t>
            </a:r>
            <a:r>
              <a:rPr lang="en-US" sz="2000" b="1" dirty="0"/>
              <a:t>, initial evaluation is performed to detect any of the significant associated clinical complications of this disorder, including </a:t>
            </a:r>
            <a:r>
              <a:rPr lang="en-US" sz="2000" b="1" dirty="0" err="1"/>
              <a:t>hуреrtеոsiοn</a:t>
            </a:r>
            <a:r>
              <a:rPr lang="en-US" sz="2000" b="1" dirty="0"/>
              <a:t> and cardiovascular, endocrine, and kidney abnormalities. , </a:t>
            </a:r>
          </a:p>
          <a:p>
            <a:r>
              <a:rPr lang="en-US" sz="2000" b="1" dirty="0"/>
              <a:t>and annual hearing and vision screening </a:t>
            </a:r>
          </a:p>
        </p:txBody>
      </p:sp>
    </p:spTree>
    <p:extLst>
      <p:ext uri="{BB962C8B-B14F-4D97-AF65-F5344CB8AC3E}">
        <p14:creationId xmlns:p14="http://schemas.microsoft.com/office/powerpoint/2010/main" val="4127746473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2415" y="955008"/>
            <a:ext cx="8825659" cy="706964"/>
          </a:xfrm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Laboratory testing </a:t>
            </a:r>
            <a:endParaRPr lang="fa-IR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8561" y="2240636"/>
            <a:ext cx="9019560" cy="4506426"/>
          </a:xfrm>
        </p:spPr>
        <p:txBody>
          <a:bodyPr>
            <a:noAutofit/>
          </a:bodyPr>
          <a:lstStyle/>
          <a:p>
            <a:r>
              <a:rPr lang="en-US" b="1" dirty="0"/>
              <a:t>Initial laboratory testing is directed toward whether kidney disease is present. Routine testing includes </a:t>
            </a:r>
            <a:r>
              <a:rPr lang="en-US" b="1" dirty="0">
                <a:solidFill>
                  <a:srgbClr val="C00000"/>
                </a:solidFill>
              </a:rPr>
              <a:t>urinalysi</a:t>
            </a:r>
            <a:r>
              <a:rPr lang="en-US" b="1" dirty="0"/>
              <a:t>s; urine culture; and measurement of </a:t>
            </a:r>
            <a:r>
              <a:rPr lang="en-US" b="1" dirty="0">
                <a:solidFill>
                  <a:srgbClr val="C00000"/>
                </a:solidFill>
              </a:rPr>
              <a:t>blood urea nitrogen</a:t>
            </a:r>
            <a:r>
              <a:rPr lang="en-US" b="1" dirty="0"/>
              <a:t> and serum </a:t>
            </a:r>
            <a:r>
              <a:rPr lang="en-US" b="1" dirty="0">
                <a:solidFill>
                  <a:srgbClr val="C00000"/>
                </a:solidFill>
              </a:rPr>
              <a:t>creatinine, electrolytes</a:t>
            </a:r>
            <a:r>
              <a:rPr lang="en-US" b="1" dirty="0"/>
              <a:t>, and </a:t>
            </a:r>
            <a:r>
              <a:rPr lang="en-US" b="1" dirty="0">
                <a:solidFill>
                  <a:srgbClr val="C00000"/>
                </a:solidFill>
              </a:rPr>
              <a:t>calcium, ,</a:t>
            </a:r>
          </a:p>
          <a:p>
            <a:r>
              <a:rPr lang="en-US" b="1" dirty="0">
                <a:solidFill>
                  <a:srgbClr val="C00000"/>
                </a:solidFill>
              </a:rPr>
              <a:t> especially in obese </a:t>
            </a:r>
            <a:r>
              <a:rPr lang="en-US" b="1" dirty="0" err="1">
                <a:solidFill>
                  <a:srgbClr val="C00000"/>
                </a:solidFill>
              </a:rPr>
              <a:t>childrenTesting</a:t>
            </a:r>
            <a:r>
              <a:rPr lang="en-US" b="1" dirty="0">
                <a:solidFill>
                  <a:srgbClr val="C00000"/>
                </a:solidFill>
              </a:rPr>
              <a:t> to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 perform in all children and adolescents with HTN</a:t>
            </a:r>
          </a:p>
          <a:p>
            <a:r>
              <a:rPr lang="en-US" b="1" dirty="0">
                <a:solidFill>
                  <a:srgbClr val="00B0F0"/>
                </a:solidFill>
              </a:rPr>
              <a:t>Serum blood urea nitrogen (BUN), creatinine, and electrolytes</a:t>
            </a:r>
          </a:p>
          <a:p>
            <a:r>
              <a:rPr lang="en-US" b="1" dirty="0">
                <a:solidFill>
                  <a:srgbClr val="00B0F0"/>
                </a:solidFill>
              </a:rPr>
              <a:t>Urinalysis</a:t>
            </a:r>
          </a:p>
          <a:p>
            <a:r>
              <a:rPr lang="en-US" b="1" dirty="0">
                <a:solidFill>
                  <a:srgbClr val="00B0F0"/>
                </a:solidFill>
              </a:rPr>
              <a:t>Lipid profile</a:t>
            </a:r>
          </a:p>
          <a:p>
            <a:r>
              <a:rPr lang="en-US" b="1" dirty="0">
                <a:solidFill>
                  <a:schemeClr val="tx2"/>
                </a:solidFill>
              </a:rPr>
              <a:t>Additional testing for </a:t>
            </a:r>
            <a:r>
              <a:rPr lang="en-US" b="1" dirty="0">
                <a:solidFill>
                  <a:srgbClr val="00B0F0"/>
                </a:solidFill>
              </a:rPr>
              <a:t>children who are obese Hemoglobin </a:t>
            </a:r>
            <a:r>
              <a:rPr lang="en-US" b="1" dirty="0">
                <a:solidFill>
                  <a:schemeClr val="tx2"/>
                </a:solidFill>
              </a:rPr>
              <a:t>A1c (screen for diabetes mellitus).</a:t>
            </a:r>
          </a:p>
          <a:p>
            <a:r>
              <a:rPr lang="en-US" b="1" dirty="0">
                <a:solidFill>
                  <a:srgbClr val="00B0F0"/>
                </a:solidFill>
              </a:rPr>
              <a:t>Serum alanine transaminase </a:t>
            </a:r>
            <a:r>
              <a:rPr lang="en-US" b="1" dirty="0">
                <a:solidFill>
                  <a:schemeClr val="tx2"/>
                </a:solidFill>
              </a:rPr>
              <a:t>(screen for fatty liver).</a:t>
            </a:r>
          </a:p>
          <a:p>
            <a:r>
              <a:rPr lang="en-US" b="1" dirty="0">
                <a:solidFill>
                  <a:schemeClr val="tx2"/>
                </a:solidFill>
              </a:rPr>
              <a:t>In our practice, we also will obtain a </a:t>
            </a:r>
            <a:r>
              <a:rPr lang="en-US" b="1" dirty="0">
                <a:solidFill>
                  <a:srgbClr val="00B0F0"/>
                </a:solidFill>
              </a:rPr>
              <a:t>fasting serum glucose </a:t>
            </a:r>
            <a:r>
              <a:rPr lang="en-US" b="1" dirty="0">
                <a:solidFill>
                  <a:schemeClr val="tx2"/>
                </a:solidFill>
              </a:rPr>
              <a:t>if the urinalysis detects glycosuria.</a:t>
            </a:r>
          </a:p>
        </p:txBody>
      </p:sp>
    </p:spTree>
    <p:extLst>
      <p:ext uri="{BB962C8B-B14F-4D97-AF65-F5344CB8AC3E}">
        <p14:creationId xmlns:p14="http://schemas.microsoft.com/office/powerpoint/2010/main" val="216136919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84" y="2518575"/>
            <a:ext cx="8687390" cy="540154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Kidney ultrasound   </a:t>
            </a:r>
            <a:r>
              <a:rPr lang="en-US" sz="2000" b="1" dirty="0"/>
              <a:t>we obtain a kidney ultrasound as part of the </a:t>
            </a:r>
            <a:r>
              <a:rPr lang="en-US" sz="2000" b="1" dirty="0">
                <a:solidFill>
                  <a:srgbClr val="FF0000"/>
                </a:solidFill>
              </a:rPr>
              <a:t>initial evaluation </a:t>
            </a:r>
            <a:r>
              <a:rPr lang="en-US" sz="2000" b="1" dirty="0"/>
              <a:t>for all patients referred for HTN evaluation.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Other centers perform ultrasonography more selectively. The 2017 AAP high BP guidelines recommend a kidney ultrasound initially for children presenting with HTN at </a:t>
            </a:r>
            <a:r>
              <a:rPr lang="en-US" sz="2000" b="1" dirty="0">
                <a:solidFill>
                  <a:srgbClr val="FF0000"/>
                </a:solidFill>
              </a:rPr>
              <a:t>age &lt;6 years </a:t>
            </a:r>
            <a:r>
              <a:rPr lang="en-US" sz="2000" b="1" dirty="0"/>
              <a:t>and those with laboratory findings concerning for kidney disease (</a:t>
            </a:r>
            <a:r>
              <a:rPr lang="en-US" sz="2000" b="1" dirty="0" err="1"/>
              <a:t>eg</a:t>
            </a:r>
            <a:r>
              <a:rPr lang="en-US" sz="2000" b="1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abnormal kidney function </a:t>
            </a:r>
            <a:r>
              <a:rPr lang="en-US" sz="2000" b="1" dirty="0"/>
              <a:t>tests or </a:t>
            </a:r>
            <a:r>
              <a:rPr lang="en-US" sz="2000" b="1" dirty="0">
                <a:solidFill>
                  <a:srgbClr val="FF0000"/>
                </a:solidFill>
              </a:rPr>
              <a:t>urinalysis</a:t>
            </a:r>
            <a:r>
              <a:rPr lang="en-US" sz="2000" b="1" dirty="0"/>
              <a:t>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/>
              <a:t> </a:t>
            </a:r>
            <a:endParaRPr lang="fa-I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93458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2291" y="1085636"/>
            <a:ext cx="8825659" cy="706964"/>
          </a:xfrm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Imaging studies</a:t>
            </a:r>
            <a:br>
              <a:rPr lang="en-US" b="1" dirty="0">
                <a:solidFill>
                  <a:srgbClr val="FFC000"/>
                </a:solidFill>
              </a:rPr>
            </a:br>
            <a:endParaRPr lang="fa-IR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7500" y="2136645"/>
            <a:ext cx="8935586" cy="896645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Kidney ultrasonography with </a:t>
            </a:r>
            <a:r>
              <a:rPr lang="en-US" b="1" dirty="0">
                <a:solidFill>
                  <a:srgbClr val="C00000"/>
                </a:solidFill>
              </a:rPr>
              <a:t>Doppler evaluation </a:t>
            </a:r>
            <a:r>
              <a:rPr lang="en-US" b="1" dirty="0"/>
              <a:t>is the imaging modality of choice in </a:t>
            </a:r>
            <a:r>
              <a:rPr lang="en-US" b="1" dirty="0">
                <a:solidFill>
                  <a:srgbClr val="0070C0"/>
                </a:solidFill>
              </a:rPr>
              <a:t>neonatal hypertension </a:t>
            </a:r>
            <a:r>
              <a:rPr lang="en-US" b="1" dirty="0"/>
              <a:t>and should always be obtained as part of the</a:t>
            </a:r>
            <a:r>
              <a:rPr lang="en-US" b="1" dirty="0">
                <a:solidFill>
                  <a:srgbClr val="C00000"/>
                </a:solidFill>
              </a:rPr>
              <a:t> initial evaluation</a:t>
            </a:r>
            <a:r>
              <a:rPr lang="en-US" b="1" dirty="0"/>
              <a:t>, when the cause has not been ascertained by the initial evaluation. </a:t>
            </a:r>
          </a:p>
          <a:p>
            <a:r>
              <a:rPr lang="en-US" b="1" dirty="0"/>
              <a:t>It can identify kidney masses, urinary tract </a:t>
            </a:r>
            <a:r>
              <a:rPr lang="en-US" b="1" dirty="0">
                <a:solidFill>
                  <a:srgbClr val="C00000"/>
                </a:solidFill>
              </a:rPr>
              <a:t>obstruction</a:t>
            </a:r>
            <a:r>
              <a:rPr lang="en-US" b="1" dirty="0"/>
              <a:t>,</a:t>
            </a:r>
            <a:r>
              <a:rPr lang="en-US" b="1" dirty="0">
                <a:solidFill>
                  <a:srgbClr val="C00000"/>
                </a:solidFill>
              </a:rPr>
              <a:t> tumors</a:t>
            </a:r>
            <a:r>
              <a:rPr lang="en-US" b="1" dirty="0"/>
              <a:t>, </a:t>
            </a:r>
            <a:r>
              <a:rPr lang="en-US" b="1" dirty="0">
                <a:solidFill>
                  <a:srgbClr val="C00000"/>
                </a:solidFill>
              </a:rPr>
              <a:t>calculi, </a:t>
            </a:r>
            <a:r>
              <a:rPr lang="en-US" b="1" dirty="0"/>
              <a:t>and cystic kidney disease. Doppler flow studies can assist in detecting renal and </a:t>
            </a:r>
            <a:r>
              <a:rPr lang="en-US" b="1" dirty="0">
                <a:solidFill>
                  <a:srgbClr val="C00000"/>
                </a:solidFill>
              </a:rPr>
              <a:t>aortic thrombi </a:t>
            </a:r>
            <a:r>
              <a:rPr lang="en-US" b="1" dirty="0"/>
              <a:t>and in monitoring their course. Doppler studies are also essential to the diagnosis of </a:t>
            </a:r>
            <a:r>
              <a:rPr lang="en-US" b="1" dirty="0">
                <a:solidFill>
                  <a:srgbClr val="C00000"/>
                </a:solidFill>
              </a:rPr>
              <a:t>renal venous thrombosis</a:t>
            </a:r>
            <a:r>
              <a:rPr lang="en-US" b="1" dirty="0"/>
              <a:t>.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C00000"/>
                </a:solidFill>
              </a:rPr>
              <a:t>Renal scans </a:t>
            </a:r>
            <a:r>
              <a:rPr lang="en-US" b="1" dirty="0"/>
              <a:t>– Radionuclide imaging is sometimes recommended when </a:t>
            </a:r>
            <a:r>
              <a:rPr lang="en-US" b="1" dirty="0" err="1"/>
              <a:t>sonography</a:t>
            </a:r>
            <a:r>
              <a:rPr lang="en-US" b="1" dirty="0"/>
              <a:t> is </a:t>
            </a:r>
            <a:r>
              <a:rPr lang="en-US" b="1" dirty="0" err="1"/>
              <a:t>nondiagnostic</a:t>
            </a:r>
            <a:r>
              <a:rPr lang="en-US" b="1" dirty="0"/>
              <a:t>. it may be best to defer radionuclide imaging until the infant has reached </a:t>
            </a:r>
            <a:r>
              <a:rPr lang="en-US" b="1" dirty="0">
                <a:solidFill>
                  <a:srgbClr val="C00000"/>
                </a:solidFill>
              </a:rPr>
              <a:t>at least 44 weeks post </a:t>
            </a:r>
            <a:r>
              <a:rPr lang="en-US" b="1" dirty="0" err="1">
                <a:solidFill>
                  <a:srgbClr val="C00000"/>
                </a:solidFill>
              </a:rPr>
              <a:t>conceptional</a:t>
            </a:r>
            <a:r>
              <a:rPr lang="en-US" b="1" dirty="0">
                <a:solidFill>
                  <a:srgbClr val="C00000"/>
                </a:solidFill>
              </a:rPr>
              <a:t> age,</a:t>
            </a:r>
            <a:r>
              <a:rPr lang="en-US" b="1" dirty="0"/>
              <a:t> or even later. </a:t>
            </a:r>
          </a:p>
        </p:txBody>
      </p:sp>
    </p:spTree>
    <p:extLst>
      <p:ext uri="{BB962C8B-B14F-4D97-AF65-F5344CB8AC3E}">
        <p14:creationId xmlns:p14="http://schemas.microsoft.com/office/powerpoint/2010/main" val="288861627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If the history, physical examination, and initial laboratory evaluation </a:t>
            </a:r>
            <a:r>
              <a:rPr lang="en-US" sz="2000" b="1" dirty="0">
                <a:solidFill>
                  <a:srgbClr val="FF0000"/>
                </a:solidFill>
              </a:rPr>
              <a:t>suggest a secondary cause </a:t>
            </a:r>
            <a:r>
              <a:rPr lang="en-US" sz="2000" b="1" dirty="0"/>
              <a:t>of HTN </a:t>
            </a:r>
            <a:r>
              <a:rPr lang="en-US" sz="2000" b="1" dirty="0">
                <a:solidFill>
                  <a:srgbClr val="FF0000"/>
                </a:solidFill>
              </a:rPr>
              <a:t>further evaluation </a:t>
            </a:r>
            <a:r>
              <a:rPr lang="en-US" sz="2000" b="1" dirty="0"/>
              <a:t>may be warranted.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Depending on the results of the initial evaluation, this may include </a:t>
            </a:r>
            <a:r>
              <a:rPr lang="en-US" sz="2000" b="1" dirty="0">
                <a:solidFill>
                  <a:srgbClr val="C00000"/>
                </a:solidFill>
              </a:rPr>
              <a:t>renal imaging studies </a:t>
            </a:r>
            <a:r>
              <a:rPr lang="en-US" sz="2000" b="1" dirty="0"/>
              <a:t>(</a:t>
            </a:r>
            <a:r>
              <a:rPr lang="en-US" sz="2000" b="1" dirty="0" err="1"/>
              <a:t>eg</a:t>
            </a:r>
            <a:r>
              <a:rPr lang="en-US" sz="2000" b="1" dirty="0"/>
              <a:t>, renal scans or arteriogram); measurement of </a:t>
            </a:r>
            <a:r>
              <a:rPr lang="en-US" sz="2000" b="1" dirty="0">
                <a:solidFill>
                  <a:srgbClr val="C00000"/>
                </a:solidFill>
              </a:rPr>
              <a:t>plasma renin, aldosterone</a:t>
            </a:r>
            <a:r>
              <a:rPr lang="en-US" sz="2000" b="1" dirty="0"/>
              <a:t>, and </a:t>
            </a:r>
            <a:r>
              <a:rPr lang="en-US" sz="2000" b="1" dirty="0">
                <a:solidFill>
                  <a:srgbClr val="C00000"/>
                </a:solidFill>
              </a:rPr>
              <a:t>plasma and urine catecholamines</a:t>
            </a:r>
            <a:r>
              <a:rPr lang="en-US" sz="2000" b="1" dirty="0"/>
              <a:t>; and/or </a:t>
            </a:r>
            <a:r>
              <a:rPr lang="en-US" sz="2000" b="1" dirty="0">
                <a:solidFill>
                  <a:srgbClr val="C00000"/>
                </a:solidFill>
              </a:rPr>
              <a:t>sleep study</a:t>
            </a:r>
            <a:r>
              <a:rPr lang="en-US" sz="2000" b="1" dirty="0"/>
              <a:t>. </a:t>
            </a: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1204635969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Other </a:t>
            </a:r>
            <a:r>
              <a:rPr lang="en-US" sz="2000" b="1" dirty="0" err="1">
                <a:solidFill>
                  <a:srgbClr val="FF0000"/>
                </a:solidFill>
              </a:rPr>
              <a:t>endocrinologic</a:t>
            </a:r>
            <a:r>
              <a:rPr lang="en-US" sz="2000" b="1" dirty="0">
                <a:solidFill>
                  <a:srgbClr val="FF0000"/>
                </a:solidFill>
              </a:rPr>
              <a:t> disorders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B0F0"/>
                </a:solidFill>
              </a:rPr>
              <a:t>hypothyroidism</a:t>
            </a:r>
            <a:r>
              <a:rPr lang="en-US" sz="2000" b="1" dirty="0"/>
              <a:t> and </a:t>
            </a:r>
            <a:r>
              <a:rPr lang="en-US" sz="2000" b="1" dirty="0">
                <a:solidFill>
                  <a:srgbClr val="00B0F0"/>
                </a:solidFill>
              </a:rPr>
              <a:t>hyperthyroidism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</a:t>
            </a:r>
            <a:r>
              <a:rPr lang="en-US" sz="2000" b="1" dirty="0" err="1"/>
              <a:t>hypercalcemia</a:t>
            </a:r>
            <a:r>
              <a:rPr lang="en-US" sz="2000" b="1" dirty="0"/>
              <a:t> (</a:t>
            </a:r>
            <a:r>
              <a:rPr lang="en-US" sz="2000" b="1" dirty="0" err="1"/>
              <a:t>eg</a:t>
            </a:r>
            <a:r>
              <a:rPr lang="en-US" sz="2000" b="1" dirty="0"/>
              <a:t>,</a:t>
            </a:r>
            <a:r>
              <a:rPr lang="en-US" sz="2000" b="1" dirty="0">
                <a:solidFill>
                  <a:srgbClr val="00B0F0"/>
                </a:solidFill>
              </a:rPr>
              <a:t> hyperparathyroidism</a:t>
            </a:r>
            <a:r>
              <a:rPr lang="en-US" sz="2000" b="1" dirty="0"/>
              <a:t>). The latter is most often suspected because of otherwise unexplained </a:t>
            </a:r>
            <a:r>
              <a:rPr lang="en-US" sz="2000" b="1" dirty="0" err="1"/>
              <a:t>hypercalcemia</a:t>
            </a:r>
            <a:r>
              <a:rPr lang="en-US" sz="2000" b="1" dirty="0"/>
              <a:t>, which may </a:t>
            </a:r>
            <a:r>
              <a:rPr lang="en-US" sz="2000" b="1" dirty="0">
                <a:solidFill>
                  <a:srgbClr val="FF0000"/>
                </a:solidFill>
              </a:rPr>
              <a:t>affect vascular reactivity</a:t>
            </a:r>
            <a:r>
              <a:rPr lang="en-US" sz="2000" b="1" dirty="0"/>
              <a:t>, day-night blood pressure regulation, and kidney function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/>
              <a:t> </a:t>
            </a: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3414452718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781" y="973669"/>
            <a:ext cx="8359832" cy="706964"/>
          </a:xfrm>
        </p:spPr>
        <p:txBody>
          <a:bodyPr/>
          <a:lstStyle/>
          <a:p>
            <a:r>
              <a:rPr lang="en-US" sz="2800" b="1" dirty="0">
                <a:solidFill>
                  <a:srgbClr val="FFC000"/>
                </a:solidFill>
              </a:rPr>
              <a:t>Indications for biochemical testing for </a:t>
            </a:r>
            <a:r>
              <a:rPr lang="en-US" sz="2800" b="1" dirty="0" err="1">
                <a:solidFill>
                  <a:srgbClr val="FFC000"/>
                </a:solidFill>
              </a:rPr>
              <a:t>pheochromocytome</a:t>
            </a:r>
            <a:endParaRPr lang="fa-IR" sz="28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6931" y="1885532"/>
            <a:ext cx="8825659" cy="3416300"/>
          </a:xfrm>
        </p:spPr>
        <p:txBody>
          <a:bodyPr>
            <a:noAutofit/>
          </a:bodyPr>
          <a:lstStyle/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Hypertension with features suggestive of </a:t>
            </a:r>
            <a:r>
              <a:rPr lang="en-US" sz="2000" b="1" dirty="0">
                <a:solidFill>
                  <a:srgbClr val="FF0000"/>
                </a:solidFill>
              </a:rPr>
              <a:t>secondary hypertension</a:t>
            </a:r>
            <a:r>
              <a:rPr lang="en-US" sz="2000" b="1" dirty="0"/>
              <a:t>, after exclusion of other causes, especially </a:t>
            </a:r>
            <a:r>
              <a:rPr lang="en-US" sz="2000" b="1" dirty="0" err="1"/>
              <a:t>renovascular</a:t>
            </a:r>
            <a:r>
              <a:rPr lang="en-US" sz="2000" b="1" dirty="0"/>
              <a:t> disease.</a:t>
            </a:r>
          </a:p>
          <a:p>
            <a:r>
              <a:rPr lang="en-US" sz="2000" b="1" dirty="0"/>
              <a:t> Hypertension in association with other symptoms of sympathetic </a:t>
            </a:r>
            <a:r>
              <a:rPr lang="en-US" sz="2000" b="1" dirty="0" err="1">
                <a:solidFill>
                  <a:srgbClr val="FF0000"/>
                </a:solidFill>
              </a:rPr>
              <a:t>overactivity</a:t>
            </a:r>
            <a:r>
              <a:rPr lang="en-US" sz="2000" b="1" dirty="0"/>
              <a:t>, such as episodic </a:t>
            </a:r>
            <a:r>
              <a:rPr lang="en-US" sz="2000" b="1" dirty="0">
                <a:solidFill>
                  <a:srgbClr val="FF0000"/>
                </a:solidFill>
              </a:rPr>
              <a:t>headache</a:t>
            </a:r>
            <a:r>
              <a:rPr lang="en-US" sz="2000" b="1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sweating</a:t>
            </a:r>
            <a:r>
              <a:rPr lang="en-US" sz="2000" b="1" dirty="0"/>
              <a:t>, and </a:t>
            </a:r>
            <a:r>
              <a:rPr lang="en-US" sz="2000" b="1" dirty="0">
                <a:solidFill>
                  <a:srgbClr val="FF0000"/>
                </a:solidFill>
              </a:rPr>
              <a:t>tachycardia</a:t>
            </a:r>
            <a:r>
              <a:rPr lang="en-US" sz="2000" b="1" dirty="0"/>
              <a:t> or palpitations if the symptoms are not explained by sympathomimetic drugs or panic disorder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Papilledema</a:t>
            </a:r>
            <a:r>
              <a:rPr lang="en-US" sz="2000" b="1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focal neurologic deficits</a:t>
            </a:r>
            <a:r>
              <a:rPr lang="en-US" sz="2000" b="1" dirty="0"/>
              <a:t>, or </a:t>
            </a:r>
            <a:r>
              <a:rPr lang="en-US" sz="2000" b="1" dirty="0">
                <a:solidFill>
                  <a:srgbClr val="FF0000"/>
                </a:solidFill>
              </a:rPr>
              <a:t>unrelenting headache</a:t>
            </a:r>
            <a:r>
              <a:rPr lang="en-US" sz="2000" b="1" dirty="0"/>
              <a:t>, if other causes of intracranial hypertension have been excluded.</a:t>
            </a:r>
          </a:p>
          <a:p>
            <a:r>
              <a:rPr lang="en-US" sz="2000" b="1" dirty="0"/>
              <a:t> Incidentally discovered adrenal mass</a:t>
            </a: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115262604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6025" y="3177347"/>
            <a:ext cx="8683035" cy="7804271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children</a:t>
            </a:r>
            <a:r>
              <a:rPr lang="en-US" sz="2400" b="1" dirty="0"/>
              <a:t> are more likely to have </a:t>
            </a:r>
            <a:r>
              <a:rPr lang="en-US" sz="2400" b="1" dirty="0">
                <a:solidFill>
                  <a:srgbClr val="FF0000"/>
                </a:solidFill>
              </a:rPr>
              <a:t>secondary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hypertension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58884386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73F9F-BF84-4878-B6DD-5178A1708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8C382-E308-488E-82C1-706FD72F6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>
                <a:solidFill>
                  <a:srgbClr val="C00000"/>
                </a:solidFill>
              </a:rPr>
              <a:t>Catecholamine excess </a:t>
            </a:r>
            <a:r>
              <a:rPr lang="en-US" sz="2000" b="1" dirty="0"/>
              <a:t>that results in H</a:t>
            </a:r>
            <a:r>
              <a:rPr lang="az-Cyrl-AZ" sz="2000" b="1" dirty="0"/>
              <a:t>Т</a:t>
            </a:r>
            <a:r>
              <a:rPr lang="en-US" sz="2000" b="1" dirty="0"/>
              <a:t>N occurs in patients with </a:t>
            </a:r>
            <a:r>
              <a:rPr lang="az-Cyrl-AZ" sz="2000" b="1" dirty="0">
                <a:solidFill>
                  <a:srgbClr val="C00000"/>
                </a:solidFill>
              </a:rPr>
              <a:t>р</a:t>
            </a:r>
            <a:r>
              <a:rPr lang="en-US" sz="2000" b="1" dirty="0">
                <a:solidFill>
                  <a:srgbClr val="C00000"/>
                </a:solidFill>
              </a:rPr>
              <a:t>h</a:t>
            </a:r>
            <a:r>
              <a:rPr lang="az-Cyrl-AZ" sz="2000" b="1" dirty="0">
                <a:solidFill>
                  <a:srgbClr val="C00000"/>
                </a:solidFill>
              </a:rPr>
              <a:t>е</a:t>
            </a:r>
            <a:r>
              <a:rPr lang="el-GR" sz="2000" b="1" dirty="0">
                <a:solidFill>
                  <a:srgbClr val="C00000"/>
                </a:solidFill>
              </a:rPr>
              <a:t>οϲ</a:t>
            </a:r>
            <a:r>
              <a:rPr lang="en-US" sz="2000" b="1" dirty="0" err="1">
                <a:solidFill>
                  <a:srgbClr val="C00000"/>
                </a:solidFill>
              </a:rPr>
              <a:t>hr</a:t>
            </a:r>
            <a:r>
              <a:rPr lang="el-GR" sz="2000" b="1" dirty="0">
                <a:solidFill>
                  <a:srgbClr val="C00000"/>
                </a:solidFill>
              </a:rPr>
              <a:t>ο</a:t>
            </a:r>
            <a:r>
              <a:rPr lang="en-US" sz="2000" b="1" dirty="0">
                <a:solidFill>
                  <a:srgbClr val="C00000"/>
                </a:solidFill>
              </a:rPr>
              <a:t>m</a:t>
            </a:r>
            <a:r>
              <a:rPr lang="el-GR" sz="2000" b="1" dirty="0">
                <a:solidFill>
                  <a:srgbClr val="C00000"/>
                </a:solidFill>
              </a:rPr>
              <a:t>οϲ</a:t>
            </a:r>
            <a:r>
              <a:rPr lang="en-US" sz="2000" b="1" dirty="0" err="1">
                <a:solidFill>
                  <a:srgbClr val="C00000"/>
                </a:solidFill>
              </a:rPr>
              <a:t>yt</a:t>
            </a:r>
            <a:r>
              <a:rPr lang="el-GR" sz="2000" b="1" dirty="0">
                <a:solidFill>
                  <a:srgbClr val="C00000"/>
                </a:solidFill>
              </a:rPr>
              <a:t>ο</a:t>
            </a:r>
            <a:r>
              <a:rPr lang="en-US" sz="2000" b="1" dirty="0">
                <a:solidFill>
                  <a:srgbClr val="C00000"/>
                </a:solidFill>
              </a:rPr>
              <a:t>m</a:t>
            </a:r>
            <a:r>
              <a:rPr lang="az-Cyrl-AZ" sz="2000" b="1" dirty="0">
                <a:solidFill>
                  <a:srgbClr val="C00000"/>
                </a:solidFill>
              </a:rPr>
              <a:t>а </a:t>
            </a:r>
            <a:r>
              <a:rPr lang="en-US" sz="2000" b="1" dirty="0"/>
              <a:t>and </a:t>
            </a:r>
            <a:r>
              <a:rPr lang="en-US" sz="2000" b="1" dirty="0">
                <a:solidFill>
                  <a:srgbClr val="C00000"/>
                </a:solidFill>
              </a:rPr>
              <a:t>neuroblastoma</a:t>
            </a:r>
            <a:r>
              <a:rPr lang="en-US" sz="2000" b="1" dirty="0"/>
              <a:t> and in those who use </a:t>
            </a:r>
            <a:r>
              <a:rPr lang="en-US" sz="2000" b="1" dirty="0">
                <a:solidFill>
                  <a:srgbClr val="C00000"/>
                </a:solidFill>
              </a:rPr>
              <a:t>sympathomimetic drugs</a:t>
            </a:r>
            <a:endParaRPr lang="en-US" sz="2000" b="1" dirty="0"/>
          </a:p>
          <a:p>
            <a:pPr>
              <a:lnSpc>
                <a:spcPct val="150000"/>
              </a:lnSpc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74108168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408" y="2217679"/>
            <a:ext cx="8825659" cy="3416300"/>
          </a:xfrm>
        </p:spPr>
        <p:txBody>
          <a:bodyPr>
            <a:noAutofit/>
          </a:bodyPr>
          <a:lstStyle/>
          <a:p>
            <a:r>
              <a:rPr lang="en-US" sz="2000" b="1" dirty="0"/>
              <a:t>History</a:t>
            </a:r>
          </a:p>
          <a:p>
            <a:r>
              <a:rPr lang="en-US" sz="2000" b="1" dirty="0"/>
              <a:t>●</a:t>
            </a:r>
            <a:r>
              <a:rPr lang="en-US" sz="2000" b="1" dirty="0">
                <a:solidFill>
                  <a:srgbClr val="FF0000"/>
                </a:solidFill>
              </a:rPr>
              <a:t>Sympathomimetic drugs </a:t>
            </a:r>
            <a:r>
              <a:rPr lang="en-US" sz="2000" b="1" dirty="0"/>
              <a:t>– Drugs that can induce symptoms simulating </a:t>
            </a:r>
            <a:r>
              <a:rPr lang="en-US" sz="2000" b="1" dirty="0" err="1"/>
              <a:t>pheochromocytoma</a:t>
            </a:r>
            <a:r>
              <a:rPr lang="en-US" sz="2000" b="1" dirty="0"/>
              <a:t> include high-dose </a:t>
            </a:r>
            <a:r>
              <a:rPr lang="en-US" sz="2000" b="1" dirty="0">
                <a:solidFill>
                  <a:srgbClr val="FF0000"/>
                </a:solidFill>
              </a:rPr>
              <a:t>phenylpropanolamine</a:t>
            </a:r>
            <a:r>
              <a:rPr lang="en-US" sz="2000" b="1" dirty="0"/>
              <a:t> (a popular over-the-counter </a:t>
            </a:r>
            <a:r>
              <a:rPr lang="en-US" sz="2000" b="1" dirty="0">
                <a:solidFill>
                  <a:srgbClr val="FF0000"/>
                </a:solidFill>
              </a:rPr>
              <a:t>decongestant</a:t>
            </a:r>
            <a:r>
              <a:rPr lang="en-US" sz="2000" b="1" dirty="0"/>
              <a:t> and appetite-suppressant), </a:t>
            </a:r>
            <a:r>
              <a:rPr lang="en-US" sz="2000" b="1" dirty="0">
                <a:solidFill>
                  <a:srgbClr val="FF0000"/>
                </a:solidFill>
              </a:rPr>
              <a:t>cocaine</a:t>
            </a:r>
            <a:r>
              <a:rPr lang="en-US" sz="2000" b="1" dirty="0"/>
              <a:t>, amphetamines, phencyclidine, epinephrine, phenylephrine, and </a:t>
            </a:r>
            <a:r>
              <a:rPr lang="en-US" sz="2000" b="1" dirty="0" err="1">
                <a:solidFill>
                  <a:srgbClr val="FF0000"/>
                </a:solidFill>
              </a:rPr>
              <a:t>terbutaline</a:t>
            </a:r>
            <a:r>
              <a:rPr lang="en-US" sz="2000" b="1" dirty="0"/>
              <a:t>, and the combination of a monoamine oxidase (MAO) inhibitor and ingestion of </a:t>
            </a:r>
            <a:r>
              <a:rPr lang="en-US" sz="2000" b="1" dirty="0" err="1"/>
              <a:t>tyramine</a:t>
            </a:r>
            <a:r>
              <a:rPr lang="en-US" sz="2000" b="1" dirty="0"/>
              <a:t>-containing foods 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Mercury intoxication </a:t>
            </a:r>
            <a:r>
              <a:rPr lang="en-US" sz="2000" b="1" dirty="0"/>
              <a:t>also can mimic pheochromocytoma, producing both hypertension and elevate catecholamines.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Panic disorder </a:t>
            </a:r>
            <a:r>
              <a:rPr lang="en-US" sz="2000" b="1" dirty="0"/>
              <a:t>occurs in children, primarily adolescents It is more common among those with a history of other anxiety disorder</a:t>
            </a:r>
          </a:p>
        </p:txBody>
      </p:sp>
    </p:spTree>
    <p:extLst>
      <p:ext uri="{BB962C8B-B14F-4D97-AF65-F5344CB8AC3E}">
        <p14:creationId xmlns:p14="http://schemas.microsoft.com/office/powerpoint/2010/main" val="1056896873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5198" y="2260812"/>
            <a:ext cx="8825659" cy="3416300"/>
          </a:xfrm>
        </p:spPr>
        <p:txBody>
          <a:bodyPr>
            <a:noAutofit/>
          </a:bodyPr>
          <a:lstStyle/>
          <a:p>
            <a:r>
              <a:rPr lang="en-US" b="1" dirty="0"/>
              <a:t>Laboratory tests — Patients with </a:t>
            </a:r>
            <a:r>
              <a:rPr lang="en-US" b="1" dirty="0" err="1"/>
              <a:t>pheochromocytoma</a:t>
            </a:r>
            <a:r>
              <a:rPr lang="en-US" b="1" dirty="0"/>
              <a:t> or </a:t>
            </a:r>
            <a:r>
              <a:rPr lang="en-US" b="1" dirty="0" err="1"/>
              <a:t>paraganglioma</a:t>
            </a:r>
            <a:r>
              <a:rPr lang="en-US" b="1" dirty="0"/>
              <a:t> typically have </a:t>
            </a:r>
            <a:r>
              <a:rPr lang="en-US" b="1" dirty="0">
                <a:solidFill>
                  <a:srgbClr val="FF0000"/>
                </a:solidFill>
              </a:rPr>
              <a:t>normal results of routine </a:t>
            </a:r>
            <a:r>
              <a:rPr lang="en-US" b="1" dirty="0"/>
              <a:t>laboratory tests, including (CBC), electrolytes, (BUN), creatinine, and urine analysis. </a:t>
            </a:r>
          </a:p>
          <a:p>
            <a:r>
              <a:rPr lang="en-US" b="1" dirty="0"/>
              <a:t>These tests are often performed as part of an evaluation for unexplained hypertension. The erythrocyte sedimentation rate (</a:t>
            </a:r>
            <a:r>
              <a:rPr lang="en-US" b="1" dirty="0">
                <a:solidFill>
                  <a:srgbClr val="FF0000"/>
                </a:solidFill>
              </a:rPr>
              <a:t>ESR) </a:t>
            </a:r>
            <a:r>
              <a:rPr lang="en-US" b="1" dirty="0"/>
              <a:t>or C-reactive protein </a:t>
            </a:r>
            <a:r>
              <a:rPr lang="en-US" b="1" dirty="0">
                <a:solidFill>
                  <a:srgbClr val="FF0000"/>
                </a:solidFill>
              </a:rPr>
              <a:t>(CRP</a:t>
            </a:r>
            <a:r>
              <a:rPr lang="en-US" b="1" dirty="0"/>
              <a:t>) may be elevated, reflecting the elevated levels of </a:t>
            </a:r>
            <a:r>
              <a:rPr lang="en-US" b="1" dirty="0" err="1"/>
              <a:t>catecholamines</a:t>
            </a:r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Hyperglycemia</a:t>
            </a:r>
            <a:r>
              <a:rPr lang="en-US" b="1" dirty="0"/>
              <a:t> is less common in children with </a:t>
            </a:r>
            <a:r>
              <a:rPr lang="en-US" b="1" dirty="0" err="1"/>
              <a:t>pheochromocytoma</a:t>
            </a:r>
            <a:r>
              <a:rPr lang="en-US" b="1" dirty="0"/>
              <a:t> or </a:t>
            </a:r>
            <a:r>
              <a:rPr lang="en-US" b="1" dirty="0" err="1"/>
              <a:t>paraganglioma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Abdominal or kidney ultrasound have very low sensitivity for detecting </a:t>
            </a:r>
            <a:r>
              <a:rPr lang="en-US" b="1" dirty="0" err="1"/>
              <a:t>pheochromocytomas</a:t>
            </a:r>
            <a:r>
              <a:rPr lang="en-US" b="1" dirty="0"/>
              <a:t>, </a:t>
            </a:r>
            <a:r>
              <a:rPr lang="en-US" b="1" dirty="0">
                <a:solidFill>
                  <a:srgbClr val="FF0000"/>
                </a:solidFill>
              </a:rPr>
              <a:t>although large tumors </a:t>
            </a:r>
            <a:r>
              <a:rPr lang="en-US" b="1" dirty="0"/>
              <a:t>are occasionally discovered during a routine evaluation for secondary hypertension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2713408658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5576" y="2085789"/>
            <a:ext cx="8825659" cy="341630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b="1" dirty="0"/>
              <a:t>the most appropriate initial diagnostic assay for pheochromocytoma or paraganglioma is measurement of</a:t>
            </a:r>
            <a:r>
              <a:rPr lang="en-US" b="1" dirty="0">
                <a:solidFill>
                  <a:srgbClr val="FF0000"/>
                </a:solidFill>
              </a:rPr>
              <a:t> fractionated </a:t>
            </a:r>
            <a:r>
              <a:rPr lang="en-US" b="1" dirty="0" err="1">
                <a:solidFill>
                  <a:srgbClr val="FF0000"/>
                </a:solidFill>
              </a:rPr>
              <a:t>metanephrines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catecholamines in a 24-hour urine </a:t>
            </a:r>
            <a:r>
              <a:rPr lang="en-US" b="1" dirty="0"/>
              <a:t>collection, or </a:t>
            </a:r>
            <a:r>
              <a:rPr lang="en-US" b="1" dirty="0">
                <a:solidFill>
                  <a:srgbClr val="FF0000"/>
                </a:solidFill>
              </a:rPr>
              <a:t>plasma fractionated </a:t>
            </a:r>
            <a:r>
              <a:rPr lang="en-US" b="1" dirty="0" err="1">
                <a:solidFill>
                  <a:srgbClr val="FF0000"/>
                </a:solidFill>
              </a:rPr>
              <a:t>metanephrines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if an accurate urine collection is not feasible</a:t>
            </a:r>
          </a:p>
          <a:p>
            <a:pPr>
              <a:lnSpc>
                <a:spcPct val="160000"/>
              </a:lnSpc>
            </a:pPr>
            <a:r>
              <a:rPr lang="en-US" b="1" dirty="0"/>
              <a:t> Patients with positive results should be further evaluated with </a:t>
            </a:r>
            <a:r>
              <a:rPr lang="en-US" b="1" dirty="0">
                <a:solidFill>
                  <a:srgbClr val="FF0000"/>
                </a:solidFill>
              </a:rPr>
              <a:t>imaging</a:t>
            </a:r>
            <a:r>
              <a:rPr lang="en-US" b="1" dirty="0"/>
              <a:t> to confirm and localize the tumor</a:t>
            </a:r>
          </a:p>
          <a:p>
            <a:pPr>
              <a:lnSpc>
                <a:spcPct val="160000"/>
              </a:lnSpc>
            </a:pPr>
            <a:r>
              <a:rPr lang="en-US" b="1" dirty="0"/>
              <a:t>When interpreting the results of biochemical testing, it is important to take into account the </a:t>
            </a:r>
            <a:r>
              <a:rPr lang="en-US" b="1" dirty="0">
                <a:solidFill>
                  <a:srgbClr val="FF0000"/>
                </a:solidFill>
              </a:rPr>
              <a:t>patient's age </a:t>
            </a:r>
            <a:r>
              <a:rPr lang="en-US" b="1" dirty="0"/>
              <a:t>If one of these tumors is identified, the patient should also be evaluated for an underlying</a:t>
            </a:r>
            <a:r>
              <a:rPr lang="en-US" b="1" dirty="0">
                <a:solidFill>
                  <a:srgbClr val="FF0000"/>
                </a:solidFill>
              </a:rPr>
              <a:t> genetic pathogenic </a:t>
            </a:r>
            <a:r>
              <a:rPr lang="en-US" b="1" dirty="0"/>
              <a:t>variant since these are common and their presence affects clinical management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4146662700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5724" y="2180806"/>
            <a:ext cx="8825659" cy="34163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endParaRPr lang="en-US" sz="2000" b="1" dirty="0"/>
          </a:p>
          <a:p>
            <a:pPr>
              <a:lnSpc>
                <a:spcPct val="150000"/>
              </a:lnSpc>
            </a:pPr>
            <a:r>
              <a:rPr lang="en-US" sz="2000" b="1" dirty="0"/>
              <a:t>The diagnostic cutoffs used for these tests for normotensive volunteers, the </a:t>
            </a:r>
            <a:r>
              <a:rPr lang="en-US" sz="2000" b="1" dirty="0">
                <a:solidFill>
                  <a:srgbClr val="FF0000"/>
                </a:solidFill>
              </a:rPr>
              <a:t>95th percentiles are 428 </a:t>
            </a:r>
            <a:r>
              <a:rPr lang="en-US" sz="2000" b="1" dirty="0"/>
              <a:t>mcg for normetanephrine and </a:t>
            </a:r>
            <a:r>
              <a:rPr lang="en-US" sz="2000" b="1" dirty="0">
                <a:solidFill>
                  <a:srgbClr val="FF0000"/>
                </a:solidFill>
              </a:rPr>
              <a:t>200 mcg </a:t>
            </a:r>
            <a:r>
              <a:rPr lang="en-US" sz="2000" b="1" dirty="0"/>
              <a:t>for </a:t>
            </a:r>
            <a:r>
              <a:rPr lang="en-US" sz="2000" b="1" dirty="0" err="1"/>
              <a:t>metanephrine</a:t>
            </a:r>
            <a:r>
              <a:rPr lang="en-US" sz="2000" b="1" dirty="0"/>
              <a:t>, whereas in individuals being tested for pheochromocytoma (but who do not have the neoplasm), the 95th percentiles are</a:t>
            </a:r>
            <a:r>
              <a:rPr lang="en-US" sz="2000" b="1" dirty="0">
                <a:solidFill>
                  <a:srgbClr val="FF0000"/>
                </a:solidFill>
              </a:rPr>
              <a:t> 71 </a:t>
            </a:r>
            <a:r>
              <a:rPr lang="en-US" sz="2000" b="1" dirty="0"/>
              <a:t>percent and </a:t>
            </a:r>
            <a:r>
              <a:rPr lang="en-US" sz="2000" b="1" dirty="0">
                <a:solidFill>
                  <a:srgbClr val="FF0000"/>
                </a:solidFill>
              </a:rPr>
              <a:t>51</a:t>
            </a:r>
            <a:r>
              <a:rPr lang="en-US" sz="2000" b="1" dirty="0"/>
              <a:t> percent higher than these values, respectively </a:t>
            </a:r>
          </a:p>
        </p:txBody>
      </p:sp>
    </p:spTree>
    <p:extLst>
      <p:ext uri="{BB962C8B-B14F-4D97-AF65-F5344CB8AC3E}">
        <p14:creationId xmlns:p14="http://schemas.microsoft.com/office/powerpoint/2010/main" val="597594247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AD0A5A-F447-489A-B8B1-4634B111D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7206" y="1004048"/>
            <a:ext cx="7017588" cy="5342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537852336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6278" y="2146459"/>
            <a:ext cx="8825659" cy="34163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000" b="1" dirty="0"/>
          </a:p>
          <a:p>
            <a:pPr>
              <a:lnSpc>
                <a:spcPct val="150000"/>
              </a:lnSpc>
            </a:pPr>
            <a:r>
              <a:rPr lang="en-US" sz="2000" b="1" dirty="0"/>
              <a:t>when a test result is equivocal, a different test should be done. A variety of </a:t>
            </a:r>
            <a:r>
              <a:rPr lang="en-US" sz="2000" b="1" dirty="0">
                <a:solidFill>
                  <a:srgbClr val="FF0000"/>
                </a:solidFill>
              </a:rPr>
              <a:t>drugs can interfere </a:t>
            </a:r>
            <a:r>
              <a:rPr lang="en-US" sz="2000" b="1" dirty="0"/>
              <a:t>with these tests and should ideally be </a:t>
            </a:r>
            <a:r>
              <a:rPr lang="en-US" sz="2000" b="1" dirty="0">
                <a:solidFill>
                  <a:srgbClr val="FF0000"/>
                </a:solidFill>
              </a:rPr>
              <a:t>stopped prior to testing </a:t>
            </a:r>
            <a:r>
              <a:rPr lang="en-US" sz="2000" b="1" dirty="0"/>
              <a:t> (Measurements of fractionated </a:t>
            </a:r>
            <a:r>
              <a:rPr lang="en-US" sz="2000" b="1" dirty="0" err="1"/>
              <a:t>metanephrines</a:t>
            </a:r>
            <a:r>
              <a:rPr lang="en-US" sz="2000" b="1" dirty="0"/>
              <a:t> and </a:t>
            </a:r>
            <a:r>
              <a:rPr lang="en-US" sz="2000" b="1" dirty="0" err="1"/>
              <a:t>catecholamines</a:t>
            </a:r>
            <a:r>
              <a:rPr lang="en-US" sz="2000" b="1" dirty="0"/>
              <a:t> should be performed in reference laboratories that employ high-performance liquid chromatography (</a:t>
            </a:r>
            <a:r>
              <a:rPr lang="en-US" sz="2000" b="1" dirty="0">
                <a:solidFill>
                  <a:srgbClr val="FF0000"/>
                </a:solidFill>
              </a:rPr>
              <a:t>HPLC) or tandem mass spectrometry technology</a:t>
            </a:r>
            <a:endParaRPr lang="fa-I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153680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For patients who are being evaluated because of </a:t>
            </a:r>
            <a:r>
              <a:rPr lang="en-US" b="1" dirty="0">
                <a:solidFill>
                  <a:srgbClr val="00B0F0"/>
                </a:solidFill>
              </a:rPr>
              <a:t>strong risk factors </a:t>
            </a:r>
            <a:r>
              <a:rPr lang="en-US" b="1" dirty="0"/>
              <a:t>for a </a:t>
            </a:r>
            <a:r>
              <a:rPr lang="en-US" b="1" dirty="0">
                <a:solidFill>
                  <a:srgbClr val="FF0000"/>
                </a:solidFill>
              </a:rPr>
              <a:t>catecholamine-secreting tumor</a:t>
            </a:r>
            <a:r>
              <a:rPr lang="en-US" b="1" dirty="0"/>
              <a:t>, such as those with </a:t>
            </a:r>
            <a:r>
              <a:rPr lang="en-US" b="1" dirty="0">
                <a:solidFill>
                  <a:srgbClr val="FF0000"/>
                </a:solidFill>
              </a:rPr>
              <a:t>known pathogenic variants </a:t>
            </a:r>
            <a:r>
              <a:rPr lang="en-US" b="1" dirty="0"/>
              <a:t>for familial </a:t>
            </a:r>
            <a:r>
              <a:rPr lang="en-US" b="1" dirty="0" err="1"/>
              <a:t>pheochromocytoma</a:t>
            </a:r>
            <a:r>
              <a:rPr lang="en-US" b="1" dirty="0"/>
              <a:t>, measurement of </a:t>
            </a:r>
            <a:r>
              <a:rPr lang="en-US" b="1" dirty="0">
                <a:solidFill>
                  <a:srgbClr val="FF0000"/>
                </a:solidFill>
              </a:rPr>
              <a:t>plasma fractionated </a:t>
            </a:r>
            <a:r>
              <a:rPr lang="en-US" b="1" dirty="0" err="1">
                <a:solidFill>
                  <a:srgbClr val="FF0000"/>
                </a:solidFill>
              </a:rPr>
              <a:t>metanephrines</a:t>
            </a:r>
            <a:r>
              <a:rPr lang="en-US" b="1" dirty="0"/>
              <a:t> is the diagnostic test of choice.</a:t>
            </a:r>
          </a:p>
          <a:p>
            <a:r>
              <a:rPr lang="en-US" b="1" dirty="0"/>
              <a:t>The test is also appropriate for individuals who are unable to perform an accurate 24-hour urine collection, such as young children</a:t>
            </a:r>
          </a:p>
          <a:p>
            <a:r>
              <a:rPr lang="en-US" b="1" dirty="0"/>
              <a:t>To minimize false-positive results, blood should be sampled from an intravenous </a:t>
            </a:r>
            <a:r>
              <a:rPr lang="en-US" b="1" dirty="0">
                <a:solidFill>
                  <a:srgbClr val="FF0000"/>
                </a:solidFill>
              </a:rPr>
              <a:t>catheter </a:t>
            </a:r>
            <a:r>
              <a:rPr lang="en-US" b="1" dirty="0"/>
              <a:t>with the patient </a:t>
            </a:r>
            <a:r>
              <a:rPr lang="en-US" b="1" dirty="0">
                <a:solidFill>
                  <a:srgbClr val="FF0000"/>
                </a:solidFill>
              </a:rPr>
              <a:t>calm and relaxed</a:t>
            </a:r>
            <a:r>
              <a:rPr lang="en-US" b="1" dirty="0"/>
              <a:t>; patients should </a:t>
            </a:r>
            <a:r>
              <a:rPr lang="en-US" b="1" dirty="0">
                <a:solidFill>
                  <a:srgbClr val="FF0000"/>
                </a:solidFill>
              </a:rPr>
              <a:t>be fasting </a:t>
            </a:r>
            <a:r>
              <a:rPr lang="en-US" b="1" dirty="0"/>
              <a:t>and avoid </a:t>
            </a:r>
            <a:r>
              <a:rPr lang="en-US" b="1" dirty="0">
                <a:solidFill>
                  <a:srgbClr val="FF0000"/>
                </a:solidFill>
              </a:rPr>
              <a:t>caffeine</a:t>
            </a:r>
            <a:r>
              <a:rPr lang="en-US" b="1" dirty="0"/>
              <a:t> and strenuous </a:t>
            </a:r>
            <a:r>
              <a:rPr lang="en-US" b="1" dirty="0">
                <a:solidFill>
                  <a:srgbClr val="FF0000"/>
                </a:solidFill>
              </a:rPr>
              <a:t>physical activity </a:t>
            </a:r>
            <a:r>
              <a:rPr lang="en-US" b="1" dirty="0"/>
              <a:t>for at </a:t>
            </a:r>
            <a:r>
              <a:rPr lang="en-US" b="1" dirty="0">
                <a:solidFill>
                  <a:srgbClr val="FF0000"/>
                </a:solidFill>
              </a:rPr>
              <a:t>least 8 to 12 hours before testing</a:t>
            </a:r>
            <a:endParaRPr lang="fa-I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293333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0862" y="2375799"/>
            <a:ext cx="8825659" cy="34163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C000"/>
                </a:solidFill>
              </a:rPr>
              <a:t>Patients with known pathogenic variants </a:t>
            </a:r>
            <a:r>
              <a:rPr lang="en-US" b="1" dirty="0"/>
              <a:t>This includes patients with pathogenic variants in SDHA, SDHAF2, SDHB, SDHC, and SDHD (collectively known as </a:t>
            </a:r>
            <a:r>
              <a:rPr lang="en-US" b="1" dirty="0" err="1"/>
              <a:t>SDHx</a:t>
            </a:r>
            <a:r>
              <a:rPr lang="en-US" b="1" dirty="0"/>
              <a:t>), TMEM127, or MAX or those with VHL disease or MEN2 (or RET pathogenic variants). Screening consists of </a:t>
            </a:r>
            <a:r>
              <a:rPr lang="en-US" b="1" dirty="0">
                <a:solidFill>
                  <a:srgbClr val="FF0000"/>
                </a:solidFill>
              </a:rPr>
              <a:t>routine biochemical testing </a:t>
            </a:r>
            <a:r>
              <a:rPr lang="en-US" b="1" dirty="0"/>
              <a:t>and </a:t>
            </a:r>
            <a:r>
              <a:rPr lang="en-US" b="1" dirty="0">
                <a:solidFill>
                  <a:srgbClr val="FF0000"/>
                </a:solidFill>
              </a:rPr>
              <a:t>blood pressure </a:t>
            </a:r>
            <a:r>
              <a:rPr lang="en-US" b="1" dirty="0"/>
              <a:t>measurements and, for some genotypes, periodic imaging.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In addition to the biochemical and clinical evaluation outlined above, patients with germline </a:t>
            </a:r>
            <a:r>
              <a:rPr lang="en-US" b="1" dirty="0">
                <a:solidFill>
                  <a:srgbClr val="FF0000"/>
                </a:solidFill>
              </a:rPr>
              <a:t>SDH-related pathogenic </a:t>
            </a:r>
            <a:r>
              <a:rPr lang="en-US" b="1" dirty="0"/>
              <a:t>variants should have </a:t>
            </a:r>
            <a:r>
              <a:rPr lang="en-US" b="1" dirty="0">
                <a:solidFill>
                  <a:srgbClr val="FF0000"/>
                </a:solidFill>
              </a:rPr>
              <a:t>periodic imaging </a:t>
            </a:r>
            <a:r>
              <a:rPr lang="en-US" b="1" dirty="0"/>
              <a:t>because their paragangliomas may be biologically silent </a:t>
            </a:r>
          </a:p>
        </p:txBody>
      </p:sp>
    </p:spTree>
    <p:extLst>
      <p:ext uri="{BB962C8B-B14F-4D97-AF65-F5344CB8AC3E}">
        <p14:creationId xmlns:p14="http://schemas.microsoft.com/office/powerpoint/2010/main" val="3542442720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436" y="2992883"/>
            <a:ext cx="8825659" cy="34163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An international consensus statement recommends magnetic resonance imaging (</a:t>
            </a:r>
            <a:r>
              <a:rPr lang="en-US" sz="2000" b="1" dirty="0">
                <a:solidFill>
                  <a:srgbClr val="C00000"/>
                </a:solidFill>
              </a:rPr>
              <a:t>MRI) screening </a:t>
            </a:r>
            <a:r>
              <a:rPr lang="en-US" sz="2000" b="1" dirty="0"/>
              <a:t>(skull base and neck, chest, abdomen, and pelvis) every </a:t>
            </a:r>
            <a:r>
              <a:rPr lang="en-US" sz="2000" b="1" dirty="0">
                <a:solidFill>
                  <a:srgbClr val="FF0000"/>
                </a:solidFill>
              </a:rPr>
              <a:t>two to three years </a:t>
            </a:r>
            <a:r>
              <a:rPr lang="en-US" sz="2000" b="1" dirty="0"/>
              <a:t>starting at </a:t>
            </a:r>
            <a:r>
              <a:rPr lang="en-US" sz="2000" b="1" dirty="0">
                <a:solidFill>
                  <a:srgbClr val="FF0000"/>
                </a:solidFill>
              </a:rPr>
              <a:t>age six </a:t>
            </a:r>
            <a:r>
              <a:rPr lang="en-US" sz="2000" b="1" dirty="0"/>
              <a:t>for children with </a:t>
            </a:r>
            <a:r>
              <a:rPr lang="en-US" sz="2000" b="1" dirty="0">
                <a:solidFill>
                  <a:srgbClr val="FF0000"/>
                </a:solidFill>
              </a:rPr>
              <a:t>SDHB </a:t>
            </a:r>
            <a:r>
              <a:rPr lang="en-US" sz="2000" b="1" dirty="0"/>
              <a:t>pathogenic variants and starting at </a:t>
            </a:r>
            <a:r>
              <a:rPr lang="en-US" sz="2000" b="1" dirty="0">
                <a:solidFill>
                  <a:srgbClr val="FF0000"/>
                </a:solidFill>
              </a:rPr>
              <a:t>age 10 </a:t>
            </a:r>
            <a:r>
              <a:rPr lang="en-US" sz="2000" b="1" dirty="0"/>
              <a:t>for children with </a:t>
            </a:r>
            <a:r>
              <a:rPr lang="en-US" sz="2000" b="1" dirty="0">
                <a:solidFill>
                  <a:srgbClr val="FF0000"/>
                </a:solidFill>
              </a:rPr>
              <a:t>other </a:t>
            </a:r>
            <a:r>
              <a:rPr lang="en-US" sz="2000" b="1" dirty="0" err="1">
                <a:solidFill>
                  <a:srgbClr val="FF0000"/>
                </a:solidFill>
              </a:rPr>
              <a:t>SDHx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/>
              <a:t>pathogenic variants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6516805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Neonate</a:t>
            </a:r>
            <a:r>
              <a:rPr lang="en-US" sz="2000" b="1" dirty="0"/>
              <a:t> — Infants with hypertensive emergencies typically have </a:t>
            </a:r>
            <a:r>
              <a:rPr lang="en-US" sz="2000" b="1" dirty="0" err="1">
                <a:solidFill>
                  <a:srgbClr val="0070C0"/>
                </a:solidFill>
              </a:rPr>
              <a:t>renovascular</a:t>
            </a:r>
            <a:r>
              <a:rPr lang="en-US" sz="2000" b="1" dirty="0">
                <a:solidFill>
                  <a:srgbClr val="0070C0"/>
                </a:solidFill>
              </a:rPr>
              <a:t> disease </a:t>
            </a:r>
            <a:r>
              <a:rPr lang="en-US" sz="2000" b="1" dirty="0"/>
              <a:t>or congenital </a:t>
            </a:r>
            <a:r>
              <a:rPr lang="en-US" sz="2000" b="1" dirty="0">
                <a:solidFill>
                  <a:srgbClr val="0070C0"/>
                </a:solidFill>
              </a:rPr>
              <a:t>renal anomalies. </a:t>
            </a:r>
            <a:r>
              <a:rPr lang="en-US" sz="2000" b="1" dirty="0"/>
              <a:t>The majority of neonatal renovascular disease is caused by </a:t>
            </a:r>
            <a:r>
              <a:rPr lang="en-US" sz="2000" b="1" dirty="0">
                <a:solidFill>
                  <a:srgbClr val="0070C0"/>
                </a:solidFill>
              </a:rPr>
              <a:t>umbilical-arterial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70C0"/>
                </a:solidFill>
              </a:rPr>
              <a:t>catheterization</a:t>
            </a:r>
            <a:r>
              <a:rPr lang="en-US" sz="2000" b="1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Other age-specific causes include </a:t>
            </a:r>
            <a:r>
              <a:rPr lang="en-US" sz="2000" b="1" dirty="0">
                <a:solidFill>
                  <a:srgbClr val="0070C0"/>
                </a:solidFill>
              </a:rPr>
              <a:t>coarctation of the aorta </a:t>
            </a:r>
            <a:r>
              <a:rPr lang="en-US" sz="2000" b="1" dirty="0">
                <a:solidFill>
                  <a:srgbClr val="FF0000"/>
                </a:solidFill>
              </a:rPr>
              <a:t>bronchopulmonary</a:t>
            </a:r>
            <a:r>
              <a:rPr lang="en-US" sz="2000" b="1" dirty="0"/>
              <a:t> dysplasia, </a:t>
            </a:r>
            <a:r>
              <a:rPr lang="en-US" sz="2000" b="1" dirty="0">
                <a:solidFill>
                  <a:srgbClr val="FF0000"/>
                </a:solidFill>
              </a:rPr>
              <a:t>congenital adrenal hyperplasia, </a:t>
            </a:r>
            <a:r>
              <a:rPr lang="en-US" sz="2000" b="1" dirty="0"/>
              <a:t>and iatrogenic </a:t>
            </a:r>
            <a:r>
              <a:rPr lang="en-US" sz="2000" b="1" dirty="0">
                <a:solidFill>
                  <a:srgbClr val="FF0000"/>
                </a:solidFill>
              </a:rPr>
              <a:t>fluid overload. </a:t>
            </a:r>
            <a:r>
              <a:rPr lang="en-US" sz="2000" b="1" dirty="0">
                <a:solidFill>
                  <a:srgbClr val="000000"/>
                </a:solidFill>
              </a:rPr>
              <a:t>sympathomimetic</a:t>
            </a:r>
            <a:r>
              <a:rPr lang="en-US" sz="2000" b="1" dirty="0">
                <a:solidFill>
                  <a:srgbClr val="FF0000"/>
                </a:solidFill>
              </a:rPr>
              <a:t> drug intoxication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</a:rPr>
              <a:t>endocrine disease</a:t>
            </a:r>
            <a:endParaRPr lang="fa-IR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950809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5260" y="2594536"/>
            <a:ext cx="8825659" cy="34163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Selective venous sampling </a:t>
            </a:r>
            <a:r>
              <a:rPr lang="en-US" sz="2000" b="1" dirty="0"/>
              <a:t>is not recommended, because of high rates of false-positive results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C00000"/>
                </a:solidFill>
              </a:rPr>
              <a:t>Imaging </a:t>
            </a:r>
            <a:r>
              <a:rPr lang="en-US" sz="2000" b="1" dirty="0"/>
              <a:t>— Abnormal urine or serum test results should be followed by radiologic evaluation to locate the tumor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40 to 70 percent of catecholamine-secreting tumors in children are in the </a:t>
            </a:r>
            <a:r>
              <a:rPr lang="en-US" sz="2000" b="1" dirty="0">
                <a:solidFill>
                  <a:srgbClr val="FF0000"/>
                </a:solidFill>
              </a:rPr>
              <a:t>adrenals (pheochromocytomas), </a:t>
            </a:r>
            <a:r>
              <a:rPr lang="en-US" sz="2000" b="1" dirty="0"/>
              <a:t>and 30 to 60 percent are extra-adrenal (</a:t>
            </a:r>
            <a:r>
              <a:rPr lang="en-US" sz="2000" b="1" dirty="0">
                <a:solidFill>
                  <a:srgbClr val="FF0000"/>
                </a:solidFill>
              </a:rPr>
              <a:t>paragangliomas</a:t>
            </a:r>
            <a:r>
              <a:rPr lang="en-US" sz="2000" b="1" dirty="0"/>
              <a:t>), which are often located in the superior and inferior para-aortic areas</a:t>
            </a: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1516293128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1143" y="2235947"/>
            <a:ext cx="8825659" cy="3416300"/>
          </a:xfrm>
        </p:spPr>
        <p:txBody>
          <a:bodyPr>
            <a:noAutofit/>
          </a:bodyPr>
          <a:lstStyle/>
          <a:p>
            <a:r>
              <a:rPr lang="en-US" b="1" dirty="0"/>
              <a:t>We suggest </a:t>
            </a:r>
            <a:r>
              <a:rPr lang="en-US" b="1" dirty="0">
                <a:solidFill>
                  <a:srgbClr val="FF0000"/>
                </a:solidFill>
              </a:rPr>
              <a:t>total body </a:t>
            </a:r>
            <a:r>
              <a:rPr lang="en-US" b="1" dirty="0"/>
              <a:t>imaging with </a:t>
            </a:r>
            <a:r>
              <a:rPr lang="en-US" b="1" dirty="0">
                <a:solidFill>
                  <a:srgbClr val="FF0000"/>
                </a:solidFill>
              </a:rPr>
              <a:t>Ga-68 DOTATATE PET/CT </a:t>
            </a:r>
            <a:r>
              <a:rPr lang="en-US" b="1" dirty="0"/>
              <a:t>or MRI for the following groups of patients:</a:t>
            </a:r>
          </a:p>
          <a:p>
            <a:endParaRPr lang="en-US" b="1" dirty="0"/>
          </a:p>
          <a:p>
            <a:r>
              <a:rPr lang="en-US" b="1" dirty="0"/>
              <a:t>Patients with </a:t>
            </a:r>
            <a:r>
              <a:rPr lang="en-US" b="1" dirty="0">
                <a:solidFill>
                  <a:srgbClr val="00B0F0"/>
                </a:solidFill>
              </a:rPr>
              <a:t>biochemical documented </a:t>
            </a:r>
            <a:r>
              <a:rPr lang="en-US" b="1" dirty="0"/>
              <a:t>disease </a:t>
            </a:r>
            <a:r>
              <a:rPr lang="en-US" b="1" dirty="0">
                <a:solidFill>
                  <a:srgbClr val="C00000"/>
                </a:solidFill>
              </a:rPr>
              <a:t>but negative CT or MRI </a:t>
            </a:r>
            <a:r>
              <a:rPr lang="en-US" b="1" dirty="0"/>
              <a:t>of the abdomen and pelvis.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Patients with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paragangliomas</a:t>
            </a:r>
            <a:r>
              <a:rPr lang="en-US" b="1" dirty="0"/>
              <a:t> because these patients have a relatively high risk of metastatic disease as well as additional </a:t>
            </a:r>
            <a:r>
              <a:rPr lang="en-US" b="1" dirty="0" err="1"/>
              <a:t>paragangliomas</a:t>
            </a:r>
            <a:r>
              <a:rPr lang="en-US" b="1" dirty="0"/>
              <a:t>.</a:t>
            </a:r>
          </a:p>
          <a:p>
            <a:endParaRPr lang="en-US" b="1" dirty="0"/>
          </a:p>
          <a:p>
            <a:r>
              <a:rPr lang="en-US" b="1" dirty="0"/>
              <a:t>Patients who carry a disease-causing </a:t>
            </a:r>
            <a:r>
              <a:rPr lang="en-US" b="1" dirty="0" err="1">
                <a:solidFill>
                  <a:srgbClr val="FF0000"/>
                </a:solidFill>
              </a:rPr>
              <a:t>SDHx</a:t>
            </a:r>
            <a:r>
              <a:rPr lang="en-US" b="1" dirty="0">
                <a:solidFill>
                  <a:srgbClr val="FF0000"/>
                </a:solidFill>
              </a:rPr>
              <a:t> pathogenic variant </a:t>
            </a:r>
            <a:r>
              <a:rPr lang="en-US" b="1" dirty="0"/>
              <a:t>(SDHA, SDHAF2, SDHB, SDHC, or SDHD); we perform a </a:t>
            </a:r>
            <a:r>
              <a:rPr lang="en-US" b="1" dirty="0">
                <a:solidFill>
                  <a:srgbClr val="00B0F0"/>
                </a:solidFill>
              </a:rPr>
              <a:t>total body screen </a:t>
            </a:r>
            <a:r>
              <a:rPr lang="en-US" b="1" dirty="0"/>
              <a:t>scan periodically (</a:t>
            </a:r>
            <a:r>
              <a:rPr lang="en-US" b="1" dirty="0" err="1"/>
              <a:t>eg</a:t>
            </a:r>
            <a:r>
              <a:rPr lang="en-US" b="1" dirty="0"/>
              <a:t>, every two to five years.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3113534410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6167" y="2900858"/>
            <a:ext cx="8825659" cy="3416300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en-US" sz="2000" b="1" dirty="0"/>
              <a:t>Some clinicians have suggested that </a:t>
            </a:r>
            <a:r>
              <a:rPr lang="en-US" sz="2000" b="1" dirty="0">
                <a:solidFill>
                  <a:srgbClr val="FF0000"/>
                </a:solidFill>
              </a:rPr>
              <a:t>PET-based imaging </a:t>
            </a:r>
            <a:r>
              <a:rPr lang="en-US" sz="2000" b="1" dirty="0"/>
              <a:t>should be performed in all children with </a:t>
            </a:r>
            <a:r>
              <a:rPr lang="en-US" sz="2000" b="1" dirty="0">
                <a:solidFill>
                  <a:srgbClr val="FF0000"/>
                </a:solidFill>
              </a:rPr>
              <a:t>catecholamine-secreting tumors</a:t>
            </a:r>
            <a:r>
              <a:rPr lang="en-US" sz="2000" b="1" dirty="0"/>
              <a:t>, even if a tumor was identified on the CT scan</a:t>
            </a: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1752928868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471" y="507842"/>
            <a:ext cx="8825659" cy="706964"/>
          </a:xfrm>
        </p:spPr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9237" y="2427938"/>
            <a:ext cx="8444125" cy="904203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>
                <a:solidFill>
                  <a:srgbClr val="FF0000"/>
                </a:solidFill>
              </a:rPr>
              <a:t>Genetic testing </a:t>
            </a:r>
            <a:r>
              <a:rPr lang="en-US" sz="2000" b="1" dirty="0"/>
              <a:t>should be performed for any pediatric patient diagnosed with </a:t>
            </a:r>
            <a:r>
              <a:rPr lang="en-US" sz="2000" b="1" dirty="0" err="1"/>
              <a:t>pheochromocytoma</a:t>
            </a:r>
            <a:r>
              <a:rPr lang="en-US" sz="2000" b="1" dirty="0"/>
              <a:t> or </a:t>
            </a:r>
            <a:r>
              <a:rPr lang="en-US" sz="2000" b="1" dirty="0" err="1"/>
              <a:t>paraganglioma</a:t>
            </a:r>
            <a:r>
              <a:rPr lang="en-US" sz="2000" b="1" dirty="0"/>
              <a:t>; </a:t>
            </a:r>
            <a:r>
              <a:rPr lang="en-US" sz="2000" b="1" dirty="0" err="1">
                <a:solidFill>
                  <a:srgbClr val="FF0000"/>
                </a:solidFill>
              </a:rPr>
              <a:t>germline</a:t>
            </a:r>
            <a:r>
              <a:rPr lang="en-US" sz="2000" b="1" dirty="0">
                <a:solidFill>
                  <a:srgbClr val="FF0000"/>
                </a:solidFill>
              </a:rPr>
              <a:t> pathogenic variants </a:t>
            </a:r>
            <a:r>
              <a:rPr lang="en-US" sz="2000" b="1" dirty="0"/>
              <a:t>are more common in children with these tumors compared with adults </a:t>
            </a:r>
          </a:p>
          <a:p>
            <a:r>
              <a:rPr lang="en-US" sz="2000" b="1" dirty="0"/>
              <a:t>The type of </a:t>
            </a:r>
            <a:r>
              <a:rPr lang="en-US" sz="2000" b="1" dirty="0" err="1"/>
              <a:t>germline</a:t>
            </a:r>
            <a:r>
              <a:rPr lang="en-US" sz="2000" b="1" dirty="0"/>
              <a:t> pathogenic variant guides clinical management. For example, in those patients with</a:t>
            </a:r>
            <a:r>
              <a:rPr lang="en-US" sz="2000" b="1" dirty="0">
                <a:solidFill>
                  <a:srgbClr val="00B0F0"/>
                </a:solidFill>
              </a:rPr>
              <a:t> MEN2A </a:t>
            </a:r>
            <a:r>
              <a:rPr lang="en-US" sz="2000" b="1" dirty="0"/>
              <a:t>RET-proto-oncogene pathogenic variants, testing and treatment for </a:t>
            </a:r>
            <a:r>
              <a:rPr lang="en-US" sz="2000" b="1" dirty="0">
                <a:solidFill>
                  <a:srgbClr val="FF0000"/>
                </a:solidFill>
              </a:rPr>
              <a:t>medullary thyroid cancer </a:t>
            </a:r>
            <a:r>
              <a:rPr lang="en-US" sz="2000" b="1" dirty="0"/>
              <a:t>and primary </a:t>
            </a:r>
            <a:r>
              <a:rPr lang="en-US" sz="2000" b="1" dirty="0">
                <a:solidFill>
                  <a:srgbClr val="FF0000"/>
                </a:solidFill>
              </a:rPr>
              <a:t>hyperparathyroidism</a:t>
            </a:r>
            <a:r>
              <a:rPr lang="en-US" sz="2000" b="1" dirty="0"/>
              <a:t> are indicated.: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3398238785"/>
      </p:ext>
    </p:extLst>
  </p:cSld>
  <p:clrMapOvr>
    <a:masterClrMapping/>
  </p:clrMapOvr>
  <p:transition spd="slow"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Patients with apparently </a:t>
            </a:r>
            <a:r>
              <a:rPr lang="en-US" sz="2000" b="1" dirty="0">
                <a:solidFill>
                  <a:srgbClr val="FF0000"/>
                </a:solidFill>
              </a:rPr>
              <a:t>sporadic disease </a:t>
            </a:r>
            <a:r>
              <a:rPr lang="en-US" sz="2000" b="1" dirty="0"/>
              <a:t>(</a:t>
            </a:r>
            <a:r>
              <a:rPr lang="en-US" sz="2000" b="1" dirty="0" err="1"/>
              <a:t>ie</a:t>
            </a:r>
            <a:r>
              <a:rPr lang="en-US" sz="2000" b="1" dirty="0"/>
              <a:t>, no associated syndrome or family history) also should undergo</a:t>
            </a:r>
            <a:r>
              <a:rPr lang="en-US" sz="2000" b="1" dirty="0">
                <a:solidFill>
                  <a:srgbClr val="FF0000"/>
                </a:solidFill>
              </a:rPr>
              <a:t> genetic testing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 </a:t>
            </a:r>
            <a:r>
              <a:rPr lang="en-US" sz="2000" b="1" dirty="0" err="1"/>
              <a:t>Germline</a:t>
            </a:r>
            <a:r>
              <a:rPr lang="en-US" sz="2000" b="1" dirty="0"/>
              <a:t> pathogenic variants are present in up to </a:t>
            </a:r>
            <a:r>
              <a:rPr lang="en-US" sz="2000" b="1" dirty="0">
                <a:solidFill>
                  <a:srgbClr val="FF0000"/>
                </a:solidFill>
              </a:rPr>
              <a:t>25 percent </a:t>
            </a:r>
            <a:r>
              <a:rPr lang="en-US" sz="2000" b="1" dirty="0"/>
              <a:t>of patients with sporadic disease</a:t>
            </a:r>
          </a:p>
          <a:p>
            <a:r>
              <a:rPr lang="en-US" sz="2000" b="1" dirty="0"/>
              <a:t>Targeted </a:t>
            </a:r>
            <a:r>
              <a:rPr lang="en-US" sz="2000" b="1" dirty="0">
                <a:solidFill>
                  <a:srgbClr val="FF0000"/>
                </a:solidFill>
              </a:rPr>
              <a:t>genetic testing </a:t>
            </a:r>
            <a:r>
              <a:rPr lang="en-US" sz="2000" b="1" dirty="0"/>
              <a:t>is appropriate for some asymptomatic individuals without known pheochromocytoma or paraganglioma, but </a:t>
            </a:r>
            <a:r>
              <a:rPr lang="en-US" sz="2000" b="1" dirty="0">
                <a:solidFill>
                  <a:srgbClr val="FF0000"/>
                </a:solidFill>
              </a:rPr>
              <a:t>who are at risk </a:t>
            </a:r>
            <a:r>
              <a:rPr lang="en-US" sz="2000" b="1" dirty="0"/>
              <a:t>because of a </a:t>
            </a:r>
            <a:r>
              <a:rPr lang="en-US" sz="2000" b="1" dirty="0">
                <a:solidFill>
                  <a:srgbClr val="FF0000"/>
                </a:solidFill>
              </a:rPr>
              <a:t>family history </a:t>
            </a:r>
            <a:r>
              <a:rPr lang="en-US" sz="2000" b="1" dirty="0"/>
              <a:t>of pheochromocytoma or paraganglioma, MEN2, VHL disease, or NF1. </a:t>
            </a:r>
          </a:p>
          <a:p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3776740477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6211" y="1156549"/>
            <a:ext cx="8825659" cy="706964"/>
          </a:xfrm>
        </p:spPr>
        <p:txBody>
          <a:bodyPr/>
          <a:lstStyle/>
          <a:p>
            <a:r>
              <a:rPr lang="en-US" sz="2800" b="1" dirty="0">
                <a:solidFill>
                  <a:srgbClr val="FFC000"/>
                </a:solidFill>
              </a:rPr>
              <a:t>Case detection {</a:t>
            </a:r>
            <a:r>
              <a:rPr lang="en-US" sz="2800" b="1" dirty="0" err="1">
                <a:solidFill>
                  <a:srgbClr val="FFC000"/>
                </a:solidFill>
              </a:rPr>
              <a:t>primery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hyperaldsetronism</a:t>
            </a:r>
            <a:r>
              <a:rPr lang="en-US" sz="2800" b="1" dirty="0">
                <a:solidFill>
                  <a:srgbClr val="FFC000"/>
                </a:solidFill>
              </a:rPr>
              <a:t>}</a:t>
            </a:r>
            <a:br>
              <a:rPr lang="en-US" sz="2800" b="1" dirty="0">
                <a:solidFill>
                  <a:srgbClr val="FFC000"/>
                </a:solidFill>
              </a:rPr>
            </a:br>
            <a:endParaRPr lang="fa-IR" sz="28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4962" y="2250546"/>
            <a:ext cx="8622076" cy="476395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-</a:t>
            </a:r>
            <a:r>
              <a:rPr lang="el-GR" sz="2000" b="1" dirty="0">
                <a:solidFill>
                  <a:srgbClr val="00B0F0"/>
                </a:solidFill>
              </a:rPr>
              <a:t>Η</a:t>
            </a:r>
            <a:r>
              <a:rPr lang="az-Cyrl-AZ" sz="2000" b="1" dirty="0">
                <a:solidFill>
                  <a:srgbClr val="00B0F0"/>
                </a:solidFill>
              </a:rPr>
              <a:t>уре</a:t>
            </a:r>
            <a:r>
              <a:rPr lang="en-US" sz="2000" b="1" dirty="0" err="1">
                <a:solidFill>
                  <a:srgbClr val="00B0F0"/>
                </a:solidFill>
              </a:rPr>
              <a:t>rt</a:t>
            </a:r>
            <a:r>
              <a:rPr lang="az-Cyrl-AZ" sz="2000" b="1" dirty="0">
                <a:solidFill>
                  <a:srgbClr val="00B0F0"/>
                </a:solidFill>
              </a:rPr>
              <a:t>е</a:t>
            </a:r>
            <a:r>
              <a:rPr lang="en-US" sz="2000" b="1" dirty="0">
                <a:solidFill>
                  <a:srgbClr val="00B0F0"/>
                </a:solidFill>
              </a:rPr>
              <a:t>n</a:t>
            </a:r>
            <a:r>
              <a:rPr lang="az-Cyrl-AZ" sz="2000" b="1" dirty="0">
                <a:solidFill>
                  <a:srgbClr val="00B0F0"/>
                </a:solidFill>
              </a:rPr>
              <a:t>ѕ</a:t>
            </a:r>
            <a:r>
              <a:rPr lang="en-US" sz="2000" b="1" dirty="0" err="1">
                <a:solidFill>
                  <a:srgbClr val="00B0F0"/>
                </a:solidFill>
              </a:rPr>
              <a:t>i</a:t>
            </a:r>
            <a:r>
              <a:rPr lang="el-GR" sz="2000" b="1" dirty="0">
                <a:solidFill>
                  <a:srgbClr val="00B0F0"/>
                </a:solidFill>
              </a:rPr>
              <a:t>ο</a:t>
            </a:r>
            <a:r>
              <a:rPr lang="hy-AM" sz="2000" b="1" dirty="0">
                <a:solidFill>
                  <a:srgbClr val="00B0F0"/>
                </a:solidFill>
              </a:rPr>
              <a:t>ո </a:t>
            </a:r>
            <a:r>
              <a:rPr lang="en-US" sz="2000" b="1" dirty="0"/>
              <a:t>and </a:t>
            </a:r>
            <a:r>
              <a:rPr lang="en-US" sz="2000" b="1" dirty="0">
                <a:solidFill>
                  <a:srgbClr val="00B0F0"/>
                </a:solidFill>
              </a:rPr>
              <a:t>spontaneous </a:t>
            </a:r>
            <a:r>
              <a:rPr lang="en-US" sz="2000" b="1" dirty="0"/>
              <a:t>or </a:t>
            </a:r>
            <a:r>
              <a:rPr lang="en-US" sz="2000" b="1" dirty="0">
                <a:solidFill>
                  <a:srgbClr val="00B0F0"/>
                </a:solidFill>
              </a:rPr>
              <a:t>diuretic-induced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B0F0"/>
                </a:solidFill>
              </a:rPr>
              <a:t>h</a:t>
            </a:r>
            <a:r>
              <a:rPr lang="az-Cyrl-AZ" sz="2000" b="1" dirty="0">
                <a:solidFill>
                  <a:srgbClr val="00B0F0"/>
                </a:solidFill>
              </a:rPr>
              <a:t>уро</a:t>
            </a:r>
            <a:r>
              <a:rPr lang="en-US" sz="2000" b="1" dirty="0">
                <a:solidFill>
                  <a:srgbClr val="00B0F0"/>
                </a:solidFill>
              </a:rPr>
              <a:t>k</a:t>
            </a:r>
            <a:r>
              <a:rPr lang="az-Cyrl-AZ" sz="2000" b="1" dirty="0">
                <a:solidFill>
                  <a:srgbClr val="00B0F0"/>
                </a:solidFill>
              </a:rPr>
              <a:t>а</a:t>
            </a:r>
            <a:r>
              <a:rPr lang="en-US" sz="2000" b="1" dirty="0" err="1">
                <a:solidFill>
                  <a:srgbClr val="00B0F0"/>
                </a:solidFill>
              </a:rPr>
              <a:t>lemi</a:t>
            </a:r>
            <a:r>
              <a:rPr lang="az-Cyrl-AZ" sz="2000" b="1" dirty="0">
                <a:solidFill>
                  <a:srgbClr val="00B0F0"/>
                </a:solidFill>
              </a:rPr>
              <a:t>а</a:t>
            </a:r>
            <a:endParaRPr lang="en-US" sz="2000" b="1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az-Cyrl-AZ" sz="2000" b="1" dirty="0"/>
              <a:t>-</a:t>
            </a:r>
            <a:r>
              <a:rPr lang="en-US" sz="2000" b="1" dirty="0">
                <a:solidFill>
                  <a:srgbClr val="00B0F0"/>
                </a:solidFill>
              </a:rPr>
              <a:t>Severe h</a:t>
            </a:r>
            <a:r>
              <a:rPr lang="az-Cyrl-AZ" sz="2000" b="1" dirty="0">
                <a:solidFill>
                  <a:srgbClr val="00B0F0"/>
                </a:solidFill>
              </a:rPr>
              <a:t>уре</a:t>
            </a:r>
            <a:r>
              <a:rPr lang="en-US" sz="2000" b="1" dirty="0" err="1">
                <a:solidFill>
                  <a:srgbClr val="00B0F0"/>
                </a:solidFill>
              </a:rPr>
              <a:t>rt</a:t>
            </a:r>
            <a:r>
              <a:rPr lang="az-Cyrl-AZ" sz="2000" b="1" dirty="0">
                <a:solidFill>
                  <a:srgbClr val="00B0F0"/>
                </a:solidFill>
              </a:rPr>
              <a:t>е</a:t>
            </a:r>
            <a:r>
              <a:rPr lang="hy-AM" sz="2000" b="1" dirty="0">
                <a:solidFill>
                  <a:srgbClr val="00B0F0"/>
                </a:solidFill>
              </a:rPr>
              <a:t>ո</a:t>
            </a:r>
            <a:r>
              <a:rPr lang="en-US" sz="2000" b="1" dirty="0" err="1">
                <a:solidFill>
                  <a:srgbClr val="00B0F0"/>
                </a:solidFill>
              </a:rPr>
              <a:t>sion</a:t>
            </a:r>
            <a:r>
              <a:rPr lang="en-US" sz="2000" b="1" dirty="0">
                <a:solidFill>
                  <a:srgbClr val="00B0F0"/>
                </a:solidFill>
              </a:rPr>
              <a:t> </a:t>
            </a:r>
            <a:r>
              <a:rPr lang="en-US" sz="2000" b="1" dirty="0"/>
              <a:t>(&gt;150 mmHg systolic or &gt;100 mmHg diastolic) or drug-resistant h</a:t>
            </a:r>
            <a:r>
              <a:rPr lang="az-Cyrl-AZ" sz="2000" b="1" dirty="0"/>
              <a:t>уре</a:t>
            </a:r>
            <a:r>
              <a:rPr lang="en-US" sz="2000" b="1" dirty="0" err="1"/>
              <a:t>rt</a:t>
            </a:r>
            <a:r>
              <a:rPr lang="az-Cyrl-AZ" sz="2000" b="1" dirty="0"/>
              <a:t>е</a:t>
            </a:r>
            <a:r>
              <a:rPr lang="hy-AM" sz="2000" b="1" dirty="0"/>
              <a:t>ո</a:t>
            </a:r>
            <a:r>
              <a:rPr lang="en-US" sz="2000" b="1" dirty="0" err="1"/>
              <a:t>si</a:t>
            </a:r>
            <a:r>
              <a:rPr lang="el-GR" sz="2000" b="1" dirty="0"/>
              <a:t>ο</a:t>
            </a:r>
            <a:r>
              <a:rPr lang="hy-AM" sz="2000" b="1" dirty="0"/>
              <a:t>ո (</a:t>
            </a:r>
            <a:r>
              <a:rPr lang="en-US" sz="2000" b="1" dirty="0"/>
              <a:t>defined as </a:t>
            </a:r>
            <a:r>
              <a:rPr lang="en-US" sz="2000" b="1" dirty="0" err="1"/>
              <a:t>suboptimally</a:t>
            </a:r>
            <a:r>
              <a:rPr lang="en-US" sz="2000" b="1" dirty="0"/>
              <a:t> controlled h</a:t>
            </a:r>
            <a:r>
              <a:rPr lang="az-Cyrl-AZ" sz="2000" b="1" dirty="0"/>
              <a:t>уре</a:t>
            </a:r>
            <a:r>
              <a:rPr lang="en-US" sz="2000" b="1" dirty="0" err="1"/>
              <a:t>rt</a:t>
            </a:r>
            <a:r>
              <a:rPr lang="az-Cyrl-AZ" sz="2000" b="1" dirty="0"/>
              <a:t>е</a:t>
            </a:r>
            <a:r>
              <a:rPr lang="en-US" sz="2000" b="1" dirty="0"/>
              <a:t>n</a:t>
            </a:r>
            <a:r>
              <a:rPr lang="az-Cyrl-AZ" sz="2000" b="1" dirty="0"/>
              <a:t>ѕ</a:t>
            </a:r>
            <a:r>
              <a:rPr lang="en-US" sz="2000" b="1" dirty="0"/>
              <a:t>ion on a three-drug program that includes an adrenergic inhibitor, vasodilator, and diuretic)</a:t>
            </a:r>
            <a:endParaRPr lang="el-GR" sz="2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sz="2000" b="1" dirty="0"/>
              <a:t>-Η</a:t>
            </a:r>
            <a:r>
              <a:rPr lang="az-Cyrl-AZ" sz="2000" b="1" dirty="0"/>
              <a:t>уре</a:t>
            </a:r>
            <a:r>
              <a:rPr lang="en-US" sz="2000" b="1" dirty="0" err="1"/>
              <a:t>rt</a:t>
            </a:r>
            <a:r>
              <a:rPr lang="az-Cyrl-AZ" sz="2000" b="1" dirty="0"/>
              <a:t>е</a:t>
            </a:r>
            <a:r>
              <a:rPr lang="en-US" sz="2000" b="1" dirty="0" err="1"/>
              <a:t>nsi</a:t>
            </a:r>
            <a:r>
              <a:rPr lang="el-GR" sz="2000" b="1" dirty="0"/>
              <a:t>ο</a:t>
            </a:r>
            <a:r>
              <a:rPr lang="en-US" sz="2000" b="1" dirty="0"/>
              <a:t>n </a:t>
            </a:r>
            <a:r>
              <a:rPr lang="en-US" sz="2000" b="1" dirty="0">
                <a:solidFill>
                  <a:srgbClr val="FF0000"/>
                </a:solidFill>
              </a:rPr>
              <a:t>with an adrenal </a:t>
            </a:r>
            <a:r>
              <a:rPr lang="en-US" sz="2000" b="1" dirty="0" err="1">
                <a:solidFill>
                  <a:srgbClr val="FF0000"/>
                </a:solidFill>
              </a:rPr>
              <a:t>incidentaloma</a:t>
            </a:r>
            <a:endParaRPr lang="en-US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-</a:t>
            </a:r>
            <a:r>
              <a:rPr lang="el-GR" sz="2000" b="1" dirty="0"/>
              <a:t>Η</a:t>
            </a:r>
            <a:r>
              <a:rPr lang="az-Cyrl-AZ" sz="2000" b="1" dirty="0"/>
              <a:t>уре</a:t>
            </a:r>
            <a:r>
              <a:rPr lang="en-US" sz="2000" b="1" dirty="0" err="1"/>
              <a:t>rt</a:t>
            </a:r>
            <a:r>
              <a:rPr lang="az-Cyrl-AZ" sz="2000" b="1" dirty="0"/>
              <a:t>е</a:t>
            </a:r>
            <a:r>
              <a:rPr lang="hy-AM" sz="2000" b="1" dirty="0"/>
              <a:t>ո</a:t>
            </a:r>
            <a:r>
              <a:rPr lang="en-US" sz="2000" b="1" dirty="0" err="1"/>
              <a:t>sion</a:t>
            </a:r>
            <a:r>
              <a:rPr lang="en-US" sz="2000" b="1" dirty="0"/>
              <a:t> with </a:t>
            </a:r>
            <a:r>
              <a:rPr lang="en-US" sz="2000" b="1" dirty="0">
                <a:solidFill>
                  <a:srgbClr val="FF0000"/>
                </a:solidFill>
              </a:rPr>
              <a:t>sleep apnea-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000" b="1" dirty="0">
                <a:solidFill>
                  <a:srgbClr val="FF0000"/>
                </a:solidFill>
              </a:rPr>
              <a:t>Η</a:t>
            </a:r>
            <a:r>
              <a:rPr lang="az-Cyrl-AZ" sz="2000" b="1" dirty="0">
                <a:solidFill>
                  <a:srgbClr val="FF0000"/>
                </a:solidFill>
              </a:rPr>
              <a:t>уре</a:t>
            </a:r>
            <a:r>
              <a:rPr lang="en-US" sz="2000" b="1" dirty="0" err="1">
                <a:solidFill>
                  <a:srgbClr val="FF0000"/>
                </a:solidFill>
              </a:rPr>
              <a:t>rt</a:t>
            </a:r>
            <a:r>
              <a:rPr lang="az-Cyrl-AZ" sz="2000" b="1" dirty="0">
                <a:solidFill>
                  <a:srgbClr val="FF0000"/>
                </a:solidFill>
              </a:rPr>
              <a:t>е</a:t>
            </a:r>
            <a:r>
              <a:rPr lang="en-US" sz="2000" b="1" dirty="0" err="1">
                <a:solidFill>
                  <a:srgbClr val="FF0000"/>
                </a:solidFill>
              </a:rPr>
              <a:t>nsi</a:t>
            </a:r>
            <a:r>
              <a:rPr lang="el-GR" sz="2000" b="1" dirty="0">
                <a:solidFill>
                  <a:srgbClr val="FF0000"/>
                </a:solidFill>
              </a:rPr>
              <a:t>ο</a:t>
            </a:r>
            <a:r>
              <a:rPr lang="en-US" sz="2000" b="1" dirty="0">
                <a:solidFill>
                  <a:srgbClr val="FF0000"/>
                </a:solidFill>
              </a:rPr>
              <a:t>n </a:t>
            </a:r>
            <a:r>
              <a:rPr lang="en-US" sz="2000" b="1" dirty="0"/>
              <a:t>and a </a:t>
            </a:r>
            <a:r>
              <a:rPr lang="en-US" sz="2000" b="1" dirty="0">
                <a:solidFill>
                  <a:srgbClr val="FF0000"/>
                </a:solidFill>
              </a:rPr>
              <a:t>family history </a:t>
            </a:r>
            <a:r>
              <a:rPr lang="en-US" sz="2000" b="1" dirty="0"/>
              <a:t>of </a:t>
            </a:r>
            <a:r>
              <a:rPr lang="en-US" sz="2000" b="1" dirty="0">
                <a:solidFill>
                  <a:srgbClr val="FF0000"/>
                </a:solidFill>
              </a:rPr>
              <a:t>early-onset h</a:t>
            </a:r>
            <a:r>
              <a:rPr lang="az-Cyrl-AZ" sz="2000" b="1" dirty="0">
                <a:solidFill>
                  <a:srgbClr val="FF0000"/>
                </a:solidFill>
              </a:rPr>
              <a:t>уре</a:t>
            </a:r>
            <a:r>
              <a:rPr lang="en-US" sz="2000" b="1" dirty="0" err="1">
                <a:solidFill>
                  <a:srgbClr val="FF0000"/>
                </a:solidFill>
              </a:rPr>
              <a:t>rt</a:t>
            </a:r>
            <a:r>
              <a:rPr lang="az-Cyrl-AZ" sz="2000" b="1" dirty="0">
                <a:solidFill>
                  <a:srgbClr val="FF0000"/>
                </a:solidFill>
              </a:rPr>
              <a:t>е</a:t>
            </a:r>
            <a:r>
              <a:rPr lang="hy-AM" sz="2000" b="1" dirty="0">
                <a:solidFill>
                  <a:srgbClr val="FF0000"/>
                </a:solidFill>
              </a:rPr>
              <a:t>ո</a:t>
            </a:r>
            <a:r>
              <a:rPr lang="az-Cyrl-AZ" sz="2000" b="1" dirty="0">
                <a:solidFill>
                  <a:srgbClr val="FF0000"/>
                </a:solidFill>
              </a:rPr>
              <a:t>ѕ</a:t>
            </a:r>
            <a:r>
              <a:rPr lang="en-US" sz="2000" b="1" dirty="0" err="1">
                <a:solidFill>
                  <a:srgbClr val="FF0000"/>
                </a:solidFill>
              </a:rPr>
              <a:t>i</a:t>
            </a:r>
            <a:r>
              <a:rPr lang="el-GR" sz="2000" b="1" dirty="0">
                <a:solidFill>
                  <a:srgbClr val="FF0000"/>
                </a:solidFill>
              </a:rPr>
              <a:t>ο</a:t>
            </a:r>
            <a:r>
              <a:rPr lang="en-US" sz="2000" b="1" dirty="0">
                <a:solidFill>
                  <a:srgbClr val="FF0000"/>
                </a:solidFill>
              </a:rPr>
              <a:t>n </a:t>
            </a:r>
            <a:r>
              <a:rPr lang="en-US" sz="2000" b="1" dirty="0"/>
              <a:t>or cerebrovascular accident at a young age </a:t>
            </a:r>
            <a:r>
              <a:rPr lang="en-US" sz="2000" b="1" dirty="0">
                <a:solidFill>
                  <a:srgbClr val="FF0000"/>
                </a:solidFill>
              </a:rPr>
              <a:t>(&lt;40 years</a:t>
            </a:r>
            <a:r>
              <a:rPr lang="en-US" sz="2000" b="1" dirty="0"/>
              <a:t>)</a:t>
            </a:r>
            <a:r>
              <a:rPr lang="el-GR" sz="2000" b="1" dirty="0"/>
              <a:t> ●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sz="2000" b="1" dirty="0"/>
              <a:t>Η</a:t>
            </a:r>
            <a:r>
              <a:rPr lang="az-Cyrl-AZ" sz="2000" b="1" dirty="0"/>
              <a:t>уре</a:t>
            </a:r>
            <a:r>
              <a:rPr lang="en-US" sz="2000" b="1" dirty="0" err="1"/>
              <a:t>rt</a:t>
            </a:r>
            <a:r>
              <a:rPr lang="az-Cyrl-AZ" sz="2000" b="1" dirty="0"/>
              <a:t>е</a:t>
            </a:r>
            <a:r>
              <a:rPr lang="en-US" sz="2000" b="1" dirty="0" err="1"/>
              <a:t>nsi</a:t>
            </a:r>
            <a:r>
              <a:rPr lang="el-GR" sz="2000" b="1" dirty="0"/>
              <a:t>ο</a:t>
            </a:r>
            <a:r>
              <a:rPr lang="en-US" sz="2000" b="1" dirty="0"/>
              <a:t>n and a </a:t>
            </a:r>
            <a:r>
              <a:rPr lang="en-US" sz="2000" b="1" dirty="0">
                <a:solidFill>
                  <a:srgbClr val="00B0F0"/>
                </a:solidFill>
              </a:rPr>
              <a:t>first-degree relative </a:t>
            </a:r>
            <a:r>
              <a:rPr lang="en-US" sz="2000" b="1" dirty="0"/>
              <a:t>with primary </a:t>
            </a:r>
            <a:r>
              <a:rPr lang="az-Cyrl-AZ" sz="2000" b="1" dirty="0"/>
              <a:t>а</a:t>
            </a:r>
            <a:r>
              <a:rPr lang="en-US" sz="2000" b="1" dirty="0"/>
              <a:t>l</a:t>
            </a:r>
            <a:r>
              <a:rPr lang="az-Cyrl-AZ" sz="2000" b="1" dirty="0"/>
              <a:t>ԁ</a:t>
            </a:r>
            <a:r>
              <a:rPr lang="el-GR" sz="2000" b="1" dirty="0"/>
              <a:t>ο</a:t>
            </a:r>
            <a:r>
              <a:rPr lang="az-Cyrl-AZ" sz="2000" b="1" dirty="0"/>
              <a:t>ѕ</a:t>
            </a:r>
            <a:r>
              <a:rPr lang="en-US" sz="2000" b="1" dirty="0" err="1"/>
              <a:t>ter</a:t>
            </a:r>
            <a:r>
              <a:rPr lang="az-Cyrl-AZ" sz="2000" b="1" dirty="0"/>
              <a:t>о</a:t>
            </a:r>
            <a:r>
              <a:rPr lang="en-US" sz="2000" b="1" dirty="0" err="1"/>
              <a:t>ni</a:t>
            </a:r>
            <a:r>
              <a:rPr lang="az-Cyrl-AZ" sz="2000" b="1" dirty="0"/>
              <a:t>ѕ</a:t>
            </a:r>
            <a:r>
              <a:rPr lang="en-US" sz="2000" b="1" dirty="0"/>
              <a:t>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000" b="1" dirty="0"/>
              <a:t>Η</a:t>
            </a:r>
            <a:r>
              <a:rPr lang="az-Cyrl-AZ" sz="2000" b="1" dirty="0"/>
              <a:t>уре</a:t>
            </a:r>
            <a:r>
              <a:rPr lang="en-US" sz="2000" b="1" dirty="0" err="1"/>
              <a:t>rt</a:t>
            </a:r>
            <a:r>
              <a:rPr lang="az-Cyrl-AZ" sz="2000" b="1" dirty="0"/>
              <a:t>е</a:t>
            </a:r>
            <a:r>
              <a:rPr lang="en-US" sz="2000" b="1" dirty="0"/>
              <a:t>n</a:t>
            </a:r>
            <a:r>
              <a:rPr lang="az-Cyrl-AZ" sz="2000" b="1" dirty="0"/>
              <a:t>ѕ</a:t>
            </a:r>
            <a:r>
              <a:rPr lang="en-US" sz="2000" b="1" dirty="0"/>
              <a:t>ion and atrial fibrillation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1599167682"/>
      </p:ext>
    </p:extLst>
  </p:cSld>
  <p:clrMapOvr>
    <a:masterClrMapping/>
  </p:clrMapOvr>
  <p:transition spd="slow"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0889" y="2717413"/>
            <a:ext cx="8567606" cy="8759241"/>
          </a:xfrm>
        </p:spPr>
        <p:txBody>
          <a:bodyPr>
            <a:noAutofit/>
          </a:bodyPr>
          <a:lstStyle/>
          <a:p>
            <a:pPr>
              <a:lnSpc>
                <a:spcPct val="250000"/>
              </a:lnSpc>
            </a:pPr>
            <a:r>
              <a:rPr lang="en-US" sz="2000" b="1" dirty="0"/>
              <a:t> </a:t>
            </a:r>
            <a:r>
              <a:rPr lang="en-US" sz="2000" b="1" dirty="0">
                <a:solidFill>
                  <a:srgbClr val="C00000"/>
                </a:solidFill>
              </a:rPr>
              <a:t>Nearly all patients </a:t>
            </a:r>
            <a:r>
              <a:rPr lang="en-US" sz="2000" b="1" dirty="0"/>
              <a:t>with </a:t>
            </a:r>
            <a:r>
              <a:rPr lang="en-US" sz="2000" b="1" dirty="0">
                <a:solidFill>
                  <a:srgbClr val="C00000"/>
                </a:solidFill>
              </a:rPr>
              <a:t>suspected secondary hypertension </a:t>
            </a:r>
            <a:r>
              <a:rPr lang="en-US" sz="2000" b="1" dirty="0"/>
              <a:t>should be evaluated for </a:t>
            </a:r>
            <a:r>
              <a:rPr lang="en-US" sz="2000" b="1" dirty="0">
                <a:solidFill>
                  <a:srgbClr val="C00000"/>
                </a:solidFill>
              </a:rPr>
              <a:t>primary</a:t>
            </a:r>
            <a:r>
              <a:rPr lang="en-US" sz="2000" b="1" dirty="0"/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aldosteronism</a:t>
            </a:r>
            <a:r>
              <a:rPr lang="en-US" sz="2000" b="1" dirty="0"/>
              <a:t>, as should patients with drug-resistant hypertension. </a:t>
            </a:r>
          </a:p>
          <a:p>
            <a:pPr marL="914400" lvl="2" indent="0">
              <a:lnSpc>
                <a:spcPct val="250000"/>
              </a:lnSpc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32141404"/>
      </p:ext>
    </p:extLst>
  </p:cSld>
  <p:clrMapOvr>
    <a:masterClrMapping/>
  </p:clrMapOvr>
  <p:transition spd="slow"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271" y="1590986"/>
            <a:ext cx="8987836" cy="68453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000" b="1" dirty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C000"/>
                </a:solidFill>
              </a:rPr>
              <a:t>Causes of primary </a:t>
            </a:r>
            <a:r>
              <a:rPr lang="az-Cyrl-AZ" sz="2000" b="1" dirty="0">
                <a:solidFill>
                  <a:srgbClr val="FFC000"/>
                </a:solidFill>
              </a:rPr>
              <a:t>а</a:t>
            </a:r>
            <a:r>
              <a:rPr lang="en-US" sz="2000" b="1" dirty="0">
                <a:solidFill>
                  <a:srgbClr val="FFC000"/>
                </a:solidFill>
              </a:rPr>
              <a:t>l</a:t>
            </a:r>
            <a:r>
              <a:rPr lang="az-Cyrl-AZ" sz="2000" b="1" dirty="0">
                <a:solidFill>
                  <a:srgbClr val="FFC000"/>
                </a:solidFill>
              </a:rPr>
              <a:t>ԁ</a:t>
            </a:r>
            <a:r>
              <a:rPr lang="el-GR" sz="2000" b="1" dirty="0">
                <a:solidFill>
                  <a:srgbClr val="FFC000"/>
                </a:solidFill>
              </a:rPr>
              <a:t>ο</a:t>
            </a:r>
            <a:r>
              <a:rPr lang="az-Cyrl-AZ" sz="2000" b="1" dirty="0">
                <a:solidFill>
                  <a:srgbClr val="FFC000"/>
                </a:solidFill>
              </a:rPr>
              <a:t>ѕ</a:t>
            </a:r>
            <a:r>
              <a:rPr lang="en-US" sz="2000" b="1" dirty="0" err="1">
                <a:solidFill>
                  <a:srgbClr val="FFC000"/>
                </a:solidFill>
              </a:rPr>
              <a:t>ter</a:t>
            </a:r>
            <a:r>
              <a:rPr lang="el-GR" sz="2000" b="1" dirty="0">
                <a:solidFill>
                  <a:srgbClr val="FFC000"/>
                </a:solidFill>
              </a:rPr>
              <a:t>ο</a:t>
            </a:r>
            <a:r>
              <a:rPr lang="hy-AM" sz="2000" b="1" dirty="0">
                <a:solidFill>
                  <a:srgbClr val="FFC000"/>
                </a:solidFill>
              </a:rPr>
              <a:t>ո</a:t>
            </a:r>
            <a:r>
              <a:rPr lang="en-US" sz="2000" b="1" dirty="0">
                <a:solidFill>
                  <a:srgbClr val="FFC000"/>
                </a:solidFill>
              </a:rPr>
              <a:t>ism </a:t>
            </a:r>
            <a:r>
              <a:rPr lang="en-US" sz="2000" b="1" dirty="0"/>
              <a:t>– The most common causes of primary </a:t>
            </a:r>
            <a:r>
              <a:rPr lang="az-Cyrl-AZ" sz="2000" b="1" dirty="0"/>
              <a:t>а</a:t>
            </a:r>
            <a:r>
              <a:rPr lang="en-US" sz="2000" b="1" dirty="0"/>
              <a:t>l</a:t>
            </a:r>
            <a:r>
              <a:rPr lang="az-Cyrl-AZ" sz="2000" b="1" dirty="0"/>
              <a:t>ԁ</a:t>
            </a:r>
            <a:r>
              <a:rPr lang="el-GR" sz="2000" b="1" dirty="0"/>
              <a:t>ο</a:t>
            </a:r>
            <a:r>
              <a:rPr lang="az-Cyrl-AZ" sz="2000" b="1" dirty="0"/>
              <a:t>ѕ</a:t>
            </a:r>
            <a:r>
              <a:rPr lang="en-US" sz="2000" b="1" dirty="0" err="1"/>
              <a:t>ter</a:t>
            </a:r>
            <a:r>
              <a:rPr lang="az-Cyrl-AZ" sz="2000" b="1" dirty="0"/>
              <a:t>о</a:t>
            </a:r>
            <a:r>
              <a:rPr lang="hy-AM" sz="2000" b="1" dirty="0"/>
              <a:t>ո</a:t>
            </a:r>
            <a:r>
              <a:rPr lang="en-US" sz="2000" b="1" dirty="0" err="1"/>
              <a:t>i</a:t>
            </a:r>
            <a:r>
              <a:rPr lang="az-Cyrl-AZ" sz="2000" b="1" dirty="0"/>
              <a:t>ѕ</a:t>
            </a:r>
            <a:r>
              <a:rPr lang="en-US" sz="2000" b="1" dirty="0"/>
              <a:t>m are </a:t>
            </a:r>
            <a:r>
              <a:rPr lang="az-Cyrl-AZ" sz="2000" b="1" dirty="0">
                <a:solidFill>
                  <a:srgbClr val="FF0000"/>
                </a:solidFill>
              </a:rPr>
              <a:t>а</a:t>
            </a:r>
            <a:r>
              <a:rPr lang="en-US" sz="2000" b="1" dirty="0">
                <a:solidFill>
                  <a:srgbClr val="FF0000"/>
                </a:solidFill>
              </a:rPr>
              <a:t>l</a:t>
            </a:r>
            <a:r>
              <a:rPr lang="az-Cyrl-AZ" sz="2000" b="1" dirty="0">
                <a:solidFill>
                  <a:srgbClr val="FF0000"/>
                </a:solidFill>
              </a:rPr>
              <a:t>ԁ</a:t>
            </a:r>
            <a:r>
              <a:rPr lang="el-GR" sz="2000" b="1" dirty="0">
                <a:solidFill>
                  <a:srgbClr val="FF0000"/>
                </a:solidFill>
              </a:rPr>
              <a:t>ο</a:t>
            </a:r>
            <a:r>
              <a:rPr lang="az-Cyrl-AZ" sz="2000" b="1" dirty="0">
                <a:solidFill>
                  <a:srgbClr val="FF0000"/>
                </a:solidFill>
              </a:rPr>
              <a:t>ѕ</a:t>
            </a:r>
            <a:r>
              <a:rPr lang="en-US" sz="2000" b="1" dirty="0">
                <a:solidFill>
                  <a:srgbClr val="FF0000"/>
                </a:solidFill>
              </a:rPr>
              <a:t>t</a:t>
            </a:r>
            <a:r>
              <a:rPr lang="az-Cyrl-AZ" sz="2000" b="1" dirty="0">
                <a:solidFill>
                  <a:srgbClr val="FF0000"/>
                </a:solidFill>
              </a:rPr>
              <a:t>е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az-Cyrl-AZ" sz="2000" b="1" dirty="0">
                <a:solidFill>
                  <a:srgbClr val="FF0000"/>
                </a:solidFill>
              </a:rPr>
              <a:t>о</a:t>
            </a:r>
            <a:r>
              <a:rPr lang="hy-AM" sz="2000" b="1" dirty="0">
                <a:solidFill>
                  <a:srgbClr val="FF0000"/>
                </a:solidFill>
              </a:rPr>
              <a:t>ո</a:t>
            </a:r>
            <a:r>
              <a:rPr lang="az-Cyrl-AZ" sz="2000" b="1" dirty="0">
                <a:solidFill>
                  <a:srgbClr val="FF0000"/>
                </a:solidFill>
              </a:rPr>
              <a:t>е-</a:t>
            </a:r>
            <a:r>
              <a:rPr lang="en-US" sz="2000" b="1" dirty="0">
                <a:solidFill>
                  <a:srgbClr val="FF0000"/>
                </a:solidFill>
              </a:rPr>
              <a:t>producing adenomas </a:t>
            </a:r>
            <a:r>
              <a:rPr lang="en-US" sz="2000" b="1" dirty="0"/>
              <a:t>(APAs) and bilateral </a:t>
            </a:r>
            <a:r>
              <a:rPr lang="en-US" sz="2000" b="1" dirty="0">
                <a:solidFill>
                  <a:srgbClr val="FF0000"/>
                </a:solidFill>
              </a:rPr>
              <a:t>idiopathic h</a:t>
            </a:r>
            <a:r>
              <a:rPr lang="az-Cyrl-AZ" sz="2000" b="1" dirty="0">
                <a:solidFill>
                  <a:srgbClr val="FF0000"/>
                </a:solidFill>
              </a:rPr>
              <a:t>уре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az-Cyrl-AZ" sz="2000" b="1" dirty="0">
                <a:solidFill>
                  <a:srgbClr val="FF0000"/>
                </a:solidFill>
              </a:rPr>
              <a:t>а</a:t>
            </a:r>
            <a:r>
              <a:rPr lang="en-US" sz="2000" b="1" dirty="0">
                <a:solidFill>
                  <a:srgbClr val="FF0000"/>
                </a:solidFill>
              </a:rPr>
              <a:t>l</a:t>
            </a:r>
            <a:r>
              <a:rPr lang="az-Cyrl-AZ" sz="2000" b="1" dirty="0">
                <a:solidFill>
                  <a:srgbClr val="FF0000"/>
                </a:solidFill>
              </a:rPr>
              <a:t>ԁ</a:t>
            </a:r>
            <a:r>
              <a:rPr lang="el-GR" sz="2000" b="1" dirty="0">
                <a:solidFill>
                  <a:srgbClr val="FF0000"/>
                </a:solidFill>
              </a:rPr>
              <a:t>ο</a:t>
            </a:r>
            <a:r>
              <a:rPr lang="az-Cyrl-AZ" sz="2000" b="1" dirty="0">
                <a:solidFill>
                  <a:srgbClr val="FF0000"/>
                </a:solidFill>
              </a:rPr>
              <a:t>ѕ</a:t>
            </a:r>
            <a:r>
              <a:rPr lang="en-US" sz="2000" b="1" dirty="0" err="1">
                <a:solidFill>
                  <a:srgbClr val="FF0000"/>
                </a:solidFill>
              </a:rPr>
              <a:t>ter</a:t>
            </a:r>
            <a:r>
              <a:rPr lang="az-Cyrl-AZ" sz="2000" b="1" dirty="0">
                <a:solidFill>
                  <a:srgbClr val="FF0000"/>
                </a:solidFill>
              </a:rPr>
              <a:t>о</a:t>
            </a:r>
            <a:r>
              <a:rPr lang="en-US" sz="2000" b="1" dirty="0" err="1">
                <a:solidFill>
                  <a:srgbClr val="FF0000"/>
                </a:solidFill>
              </a:rPr>
              <a:t>nism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/>
              <a:t>(IHA). </a:t>
            </a:r>
            <a:r>
              <a:rPr lang="en-US" sz="2000" b="1" dirty="0">
                <a:solidFill>
                  <a:srgbClr val="FF0000"/>
                </a:solidFill>
              </a:rPr>
              <a:t>Other, rarer </a:t>
            </a:r>
            <a:r>
              <a:rPr lang="en-US" sz="2000" b="1" dirty="0"/>
              <a:t>causes include familial h</a:t>
            </a:r>
            <a:r>
              <a:rPr lang="az-Cyrl-AZ" sz="2000" b="1" dirty="0"/>
              <a:t>уре</a:t>
            </a:r>
            <a:r>
              <a:rPr lang="en-US" sz="2000" b="1" dirty="0"/>
              <a:t>r</a:t>
            </a:r>
            <a:r>
              <a:rPr lang="az-Cyrl-AZ" sz="2000" b="1" dirty="0"/>
              <a:t>а</a:t>
            </a:r>
            <a:r>
              <a:rPr lang="en-US" sz="2000" b="1" dirty="0"/>
              <a:t>l</a:t>
            </a:r>
            <a:r>
              <a:rPr lang="az-Cyrl-AZ" sz="2000" b="1" dirty="0"/>
              <a:t>ԁ</a:t>
            </a:r>
            <a:r>
              <a:rPr lang="el-GR" sz="2000" b="1" dirty="0"/>
              <a:t>ο</a:t>
            </a:r>
            <a:r>
              <a:rPr lang="az-Cyrl-AZ" sz="2000" b="1" dirty="0"/>
              <a:t>ѕ</a:t>
            </a:r>
            <a:r>
              <a:rPr lang="en-US" sz="2000" b="1" dirty="0"/>
              <a:t>t</a:t>
            </a:r>
            <a:r>
              <a:rPr lang="az-Cyrl-AZ" sz="2000" b="1" dirty="0"/>
              <a:t>е</a:t>
            </a:r>
            <a:r>
              <a:rPr lang="en-US" sz="2000" b="1" dirty="0" err="1"/>
              <a:t>ro</a:t>
            </a:r>
            <a:r>
              <a:rPr lang="hy-AM" sz="2000" b="1" dirty="0"/>
              <a:t>ո</a:t>
            </a:r>
            <a:r>
              <a:rPr lang="en-US" sz="2000" b="1" dirty="0"/>
              <a:t>ism </a:t>
            </a:r>
            <a:r>
              <a:rPr lang="en-US" sz="2000" b="1" dirty="0">
                <a:solidFill>
                  <a:srgbClr val="FF0000"/>
                </a:solidFill>
              </a:rPr>
              <a:t>(FH) type I </a:t>
            </a:r>
            <a:r>
              <a:rPr lang="en-US" sz="2000" b="1" dirty="0"/>
              <a:t>(glucocorticoid-remediable </a:t>
            </a:r>
            <a:r>
              <a:rPr lang="az-Cyrl-AZ" sz="2000" b="1" dirty="0"/>
              <a:t>а</a:t>
            </a:r>
            <a:r>
              <a:rPr lang="en-US" sz="2000" b="1" dirty="0"/>
              <a:t>l</a:t>
            </a:r>
            <a:r>
              <a:rPr lang="az-Cyrl-AZ" sz="2000" b="1" dirty="0"/>
              <a:t>ԁ</a:t>
            </a:r>
            <a:r>
              <a:rPr lang="el-GR" sz="2000" b="1" dirty="0"/>
              <a:t>ο</a:t>
            </a:r>
            <a:r>
              <a:rPr lang="az-Cyrl-AZ" sz="2000" b="1" dirty="0"/>
              <a:t>ѕ</a:t>
            </a:r>
            <a:r>
              <a:rPr lang="en-US" sz="2000" b="1" dirty="0"/>
              <a:t>t</a:t>
            </a:r>
            <a:r>
              <a:rPr lang="az-Cyrl-AZ" sz="2000" b="1" dirty="0"/>
              <a:t>е</a:t>
            </a:r>
            <a:r>
              <a:rPr lang="en-US" sz="2000" b="1" dirty="0" err="1"/>
              <a:t>ro</a:t>
            </a:r>
            <a:r>
              <a:rPr lang="hy-AM" sz="2000" b="1" dirty="0"/>
              <a:t>ո</a:t>
            </a:r>
            <a:r>
              <a:rPr lang="en-US" sz="2000" b="1" dirty="0" err="1"/>
              <a:t>i</a:t>
            </a:r>
            <a:r>
              <a:rPr lang="az-Cyrl-AZ" sz="2000" b="1" dirty="0"/>
              <a:t>ѕ</a:t>
            </a:r>
            <a:r>
              <a:rPr lang="en-US" sz="2000" b="1" dirty="0"/>
              <a:t>m </a:t>
            </a:r>
            <a:r>
              <a:rPr lang="en-US" sz="2000" b="1" dirty="0">
                <a:solidFill>
                  <a:srgbClr val="FF0000"/>
                </a:solidFill>
              </a:rPr>
              <a:t>[GR</a:t>
            </a:r>
            <a:r>
              <a:rPr lang="el-GR" sz="2000" b="1" dirty="0">
                <a:solidFill>
                  <a:srgbClr val="FF0000"/>
                </a:solidFill>
              </a:rPr>
              <a:t>Α]), </a:t>
            </a:r>
            <a:r>
              <a:rPr lang="en-US" sz="2000" b="1" dirty="0"/>
              <a:t>type II, type III, or type IV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The classic presenting signs of primary </a:t>
            </a:r>
            <a:r>
              <a:rPr lang="az-Cyrl-AZ" sz="2000" b="1" dirty="0"/>
              <a:t>а</a:t>
            </a:r>
            <a:r>
              <a:rPr lang="en-US" sz="2000" b="1" dirty="0"/>
              <a:t>l</a:t>
            </a:r>
            <a:r>
              <a:rPr lang="az-Cyrl-AZ" sz="2000" b="1" dirty="0"/>
              <a:t>ԁ</a:t>
            </a:r>
            <a:r>
              <a:rPr lang="el-GR" sz="2000" b="1" dirty="0"/>
              <a:t>ο</a:t>
            </a:r>
            <a:r>
              <a:rPr lang="az-Cyrl-AZ" sz="2000" b="1" dirty="0"/>
              <a:t>ѕ</a:t>
            </a:r>
            <a:r>
              <a:rPr lang="en-US" sz="2000" b="1" dirty="0" err="1"/>
              <a:t>ter</a:t>
            </a:r>
            <a:r>
              <a:rPr lang="el-GR" sz="2000" b="1" dirty="0"/>
              <a:t>ο</a:t>
            </a:r>
            <a:r>
              <a:rPr lang="hy-AM" sz="2000" b="1" dirty="0"/>
              <a:t>ո</a:t>
            </a:r>
            <a:r>
              <a:rPr lang="en-US" sz="2000" b="1" dirty="0"/>
              <a:t>ism are </a:t>
            </a:r>
            <a:r>
              <a:rPr lang="en-US" sz="2000" b="1" dirty="0">
                <a:solidFill>
                  <a:srgbClr val="FF0000"/>
                </a:solidFill>
              </a:rPr>
              <a:t>h</a:t>
            </a:r>
            <a:r>
              <a:rPr lang="az-Cyrl-AZ" sz="2000" b="1" dirty="0">
                <a:solidFill>
                  <a:srgbClr val="FF0000"/>
                </a:solidFill>
              </a:rPr>
              <a:t>уре</a:t>
            </a:r>
            <a:r>
              <a:rPr lang="en-US" sz="2000" b="1" dirty="0" err="1">
                <a:solidFill>
                  <a:srgbClr val="FF0000"/>
                </a:solidFill>
              </a:rPr>
              <a:t>rt</a:t>
            </a:r>
            <a:r>
              <a:rPr lang="az-Cyrl-AZ" sz="2000" b="1" dirty="0">
                <a:solidFill>
                  <a:srgbClr val="FF0000"/>
                </a:solidFill>
              </a:rPr>
              <a:t>е</a:t>
            </a:r>
            <a:r>
              <a:rPr lang="hy-AM" sz="2000" b="1" dirty="0">
                <a:solidFill>
                  <a:srgbClr val="FF0000"/>
                </a:solidFill>
              </a:rPr>
              <a:t>ո</a:t>
            </a:r>
            <a:r>
              <a:rPr lang="az-Cyrl-AZ" sz="2000" b="1" dirty="0">
                <a:solidFill>
                  <a:srgbClr val="FF0000"/>
                </a:solidFill>
              </a:rPr>
              <a:t>ѕ</a:t>
            </a:r>
            <a:r>
              <a:rPr lang="en-US" sz="2000" b="1" dirty="0" err="1">
                <a:solidFill>
                  <a:srgbClr val="FF0000"/>
                </a:solidFill>
              </a:rPr>
              <a:t>i</a:t>
            </a:r>
            <a:r>
              <a:rPr lang="az-Cyrl-AZ" sz="2000" b="1" dirty="0">
                <a:solidFill>
                  <a:srgbClr val="FF0000"/>
                </a:solidFill>
              </a:rPr>
              <a:t>о</a:t>
            </a:r>
            <a:r>
              <a:rPr lang="en-US" sz="2000" b="1" dirty="0">
                <a:solidFill>
                  <a:srgbClr val="FF0000"/>
                </a:solidFill>
              </a:rPr>
              <a:t>n </a:t>
            </a:r>
            <a:r>
              <a:rPr lang="en-US" sz="2000" b="1" dirty="0"/>
              <a:t>and </a:t>
            </a:r>
            <a:r>
              <a:rPr lang="en-US" sz="2000" b="1" dirty="0">
                <a:solidFill>
                  <a:srgbClr val="FF0000"/>
                </a:solidFill>
              </a:rPr>
              <a:t>h</a:t>
            </a:r>
            <a:r>
              <a:rPr lang="az-Cyrl-AZ" sz="2000" b="1" dirty="0">
                <a:solidFill>
                  <a:srgbClr val="FF0000"/>
                </a:solidFill>
              </a:rPr>
              <a:t>ур</a:t>
            </a:r>
            <a:r>
              <a:rPr lang="el-GR" sz="2000" b="1" dirty="0">
                <a:solidFill>
                  <a:srgbClr val="FF0000"/>
                </a:solidFill>
              </a:rPr>
              <a:t>ο</a:t>
            </a:r>
            <a:r>
              <a:rPr lang="en-US" sz="2000" b="1" dirty="0" err="1">
                <a:solidFill>
                  <a:srgbClr val="FF0000"/>
                </a:solidFill>
              </a:rPr>
              <a:t>kalemia</a:t>
            </a:r>
            <a:r>
              <a:rPr lang="en-US" sz="2000" b="1" dirty="0">
                <a:solidFill>
                  <a:srgbClr val="FF0000"/>
                </a:solidFill>
              </a:rPr>
              <a:t>. </a:t>
            </a:r>
            <a:r>
              <a:rPr lang="en-US" sz="2000" b="1" dirty="0"/>
              <a:t>However, </a:t>
            </a:r>
            <a:r>
              <a:rPr lang="en-US" sz="2000" b="1" dirty="0" err="1"/>
              <a:t>normokalemia</a:t>
            </a:r>
            <a:r>
              <a:rPr lang="en-US" sz="2000" b="1" dirty="0"/>
              <a:t> is more common than h</a:t>
            </a:r>
            <a:r>
              <a:rPr lang="az-Cyrl-AZ" sz="2000" b="1" dirty="0"/>
              <a:t>ур</a:t>
            </a:r>
            <a:r>
              <a:rPr lang="el-GR" sz="2000" b="1" dirty="0"/>
              <a:t>ο</a:t>
            </a:r>
            <a:r>
              <a:rPr lang="en-US" sz="2000" b="1" dirty="0"/>
              <a:t>k</a:t>
            </a:r>
            <a:r>
              <a:rPr lang="az-Cyrl-AZ" sz="2000" b="1" dirty="0"/>
              <a:t>а</a:t>
            </a:r>
            <a:r>
              <a:rPr lang="en-US" sz="2000" b="1" dirty="0"/>
              <a:t>l</a:t>
            </a:r>
            <a:r>
              <a:rPr lang="az-Cyrl-AZ" sz="2000" b="1" dirty="0"/>
              <a:t>е</a:t>
            </a:r>
            <a:r>
              <a:rPr lang="en-US" sz="2000" b="1" dirty="0" err="1"/>
              <a:t>mia</a:t>
            </a:r>
            <a:r>
              <a:rPr lang="en-US" sz="2000" b="1" dirty="0"/>
              <a:t> in patients diagnosed with primary </a:t>
            </a:r>
            <a:r>
              <a:rPr lang="az-Cyrl-AZ" sz="2000" b="1" dirty="0"/>
              <a:t>а</a:t>
            </a:r>
            <a:r>
              <a:rPr lang="en-US" sz="2000" b="1" dirty="0"/>
              <a:t>l</a:t>
            </a:r>
            <a:r>
              <a:rPr lang="az-Cyrl-AZ" sz="2000" b="1" dirty="0"/>
              <a:t>ԁ</a:t>
            </a:r>
            <a:r>
              <a:rPr lang="el-GR" sz="2000" b="1" dirty="0"/>
              <a:t>ο</a:t>
            </a:r>
            <a:r>
              <a:rPr lang="az-Cyrl-AZ" sz="2000" b="1" dirty="0"/>
              <a:t>ѕ</a:t>
            </a:r>
            <a:r>
              <a:rPr lang="en-US" sz="2000" b="1" dirty="0" err="1"/>
              <a:t>ter</a:t>
            </a:r>
            <a:r>
              <a:rPr lang="el-GR" sz="2000" b="1" dirty="0"/>
              <a:t>ο</a:t>
            </a:r>
            <a:r>
              <a:rPr lang="hy-AM" sz="2000" b="1" dirty="0"/>
              <a:t>ո</a:t>
            </a:r>
            <a:r>
              <a:rPr lang="en-US" sz="2000" b="1" dirty="0"/>
              <a:t>ism. . </a:t>
            </a:r>
          </a:p>
        </p:txBody>
      </p:sp>
    </p:spTree>
    <p:extLst>
      <p:ext uri="{BB962C8B-B14F-4D97-AF65-F5344CB8AC3E}">
        <p14:creationId xmlns:p14="http://schemas.microsoft.com/office/powerpoint/2010/main" val="4243311088"/>
      </p:ext>
    </p:extLst>
  </p:cSld>
  <p:clrMapOvr>
    <a:masterClrMapping/>
  </p:clrMapOvr>
  <p:transition spd="slow">
    <p:push dir="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3408" y="2273380"/>
            <a:ext cx="8749418" cy="57915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C000"/>
                </a:solidFill>
              </a:rPr>
              <a:t>Initial testing </a:t>
            </a:r>
            <a:r>
              <a:rPr lang="en-US" sz="2000" b="1" dirty="0"/>
              <a:t>–the plasma </a:t>
            </a:r>
            <a:r>
              <a:rPr lang="en-US" sz="2000" b="1" dirty="0" err="1"/>
              <a:t>rеnin</a:t>
            </a:r>
            <a:r>
              <a:rPr lang="en-US" sz="2000" b="1" dirty="0"/>
              <a:t> activity (РRΑ) or plasma renin concentration (PRC) is reduced (</a:t>
            </a:r>
            <a:r>
              <a:rPr lang="en-US" sz="2000" b="1" dirty="0">
                <a:solidFill>
                  <a:srgbClr val="FF0000"/>
                </a:solidFill>
              </a:rPr>
              <a:t>PRΑ &lt;1 ng/mL/hour</a:t>
            </a:r>
            <a:r>
              <a:rPr lang="en-US" sz="2000" b="1" dirty="0"/>
              <a:t>, PRC less than the lower limit of the reference range) and that the plasma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аlԁοѕtеrοnе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/>
              <a:t>concentration (PAC) is </a:t>
            </a:r>
            <a:r>
              <a:rPr lang="en-US" sz="2000" b="1" dirty="0">
                <a:solidFill>
                  <a:srgbClr val="FF0000"/>
                </a:solidFill>
              </a:rPr>
              <a:t>inappropriately high </a:t>
            </a:r>
            <a:r>
              <a:rPr lang="en-US" sz="2000" b="1" dirty="0"/>
              <a:t>for the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</a:rPr>
              <a:t> РRA </a:t>
            </a:r>
            <a:r>
              <a:rPr lang="en-US" sz="2000" b="1" dirty="0">
                <a:solidFill>
                  <a:srgbClr val="FF0000"/>
                </a:solidFill>
              </a:rPr>
              <a:t>(typically &gt;10 </a:t>
            </a:r>
            <a:r>
              <a:rPr lang="en-US" sz="2000" b="1" dirty="0"/>
              <a:t>ng/</a:t>
            </a:r>
            <a:r>
              <a:rPr lang="en-US" sz="2000" b="1" dirty="0" err="1"/>
              <a:t>dL</a:t>
            </a:r>
            <a:r>
              <a:rPr lang="en-US" sz="2000" b="1" dirty="0"/>
              <a:t> [&gt;277 </a:t>
            </a:r>
            <a:r>
              <a:rPr lang="en-US" sz="2000" b="1" dirty="0" err="1"/>
              <a:t>pmol</a:t>
            </a:r>
            <a:r>
              <a:rPr lang="en-US" sz="2000" b="1" dirty="0"/>
              <a:t>/L]); </a:t>
            </a:r>
            <a:r>
              <a:rPr lang="en-US" sz="2000" b="1" dirty="0">
                <a:solidFill>
                  <a:srgbClr val="00B0F0"/>
                </a:solidFill>
              </a:rPr>
              <a:t>the net effect is a ΡΑС/ΡRΑ ratio greater than 20 </a:t>
            </a:r>
            <a:r>
              <a:rPr lang="en-US" sz="2000" b="1" dirty="0"/>
              <a:t>(depending upon the laboratory </a:t>
            </a:r>
            <a:r>
              <a:rPr lang="en-US" sz="2000" b="1" dirty="0" err="1"/>
              <a:t>normals</a:t>
            </a:r>
            <a:r>
              <a:rPr lang="en-US" sz="2000" b="1" dirty="0"/>
              <a:t>).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we prefer to use the paired </a:t>
            </a:r>
            <a:r>
              <a:rPr lang="en-US" sz="2000" b="1" dirty="0">
                <a:solidFill>
                  <a:srgbClr val="00B0F0"/>
                </a:solidFill>
              </a:rPr>
              <a:t>random PAC and ΡRA </a:t>
            </a:r>
            <a:r>
              <a:rPr lang="en-US" sz="2000" b="1" dirty="0"/>
              <a:t>(or PRC) for case detection rather than the ΡAС/PRΑ ratio</a:t>
            </a:r>
          </a:p>
        </p:txBody>
      </p:sp>
    </p:spTree>
    <p:extLst>
      <p:ext uri="{BB962C8B-B14F-4D97-AF65-F5344CB8AC3E}">
        <p14:creationId xmlns:p14="http://schemas.microsoft.com/office/powerpoint/2010/main" val="4142522960"/>
      </p:ext>
    </p:extLst>
  </p:cSld>
  <p:clrMapOvr>
    <a:masterClrMapping/>
  </p:clrMapOvr>
  <p:transition spd="slow">
    <p:push dir="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44BE-0928-4C8F-B6C1-B77F9EC6D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3B638-9F7F-4A27-BFD0-8C71CF4CD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70" y="2854512"/>
            <a:ext cx="8825659" cy="34163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We recommend confirming the diagnosis by demonstrating inappropriate </a:t>
            </a:r>
            <a:r>
              <a:rPr lang="az-Cyrl-AZ" sz="2000" b="1" dirty="0"/>
              <a:t>а</a:t>
            </a:r>
            <a:r>
              <a:rPr lang="en-US" sz="2000" b="1" dirty="0"/>
              <a:t>l</a:t>
            </a:r>
            <a:r>
              <a:rPr lang="az-Cyrl-AZ" sz="2000" b="1" dirty="0"/>
              <a:t>ԁ</a:t>
            </a:r>
            <a:r>
              <a:rPr lang="el-GR" sz="2000" b="1" dirty="0"/>
              <a:t>ο</a:t>
            </a:r>
            <a:r>
              <a:rPr lang="az-Cyrl-AZ" sz="2000" b="1" dirty="0"/>
              <a:t>ѕ</a:t>
            </a:r>
            <a:r>
              <a:rPr lang="en-US" sz="2000" b="1" dirty="0" err="1"/>
              <a:t>ter</a:t>
            </a:r>
            <a:r>
              <a:rPr lang="el-GR" sz="2000" b="1" dirty="0"/>
              <a:t>ο</a:t>
            </a:r>
            <a:r>
              <a:rPr lang="en-US" sz="2000" b="1" dirty="0"/>
              <a:t>n</a:t>
            </a:r>
            <a:r>
              <a:rPr lang="az-Cyrl-AZ" sz="2000" b="1" dirty="0"/>
              <a:t>е </a:t>
            </a:r>
            <a:r>
              <a:rPr lang="en-US" sz="2000" b="1" dirty="0"/>
              <a:t>secretion. For </a:t>
            </a:r>
            <a:r>
              <a:rPr lang="az-Cyrl-AZ" sz="2000" b="1" dirty="0"/>
              <a:t>а</a:t>
            </a:r>
            <a:r>
              <a:rPr lang="en-US" sz="2000" b="1" dirty="0"/>
              <a:t>l</a:t>
            </a:r>
            <a:r>
              <a:rPr lang="az-Cyrl-AZ" sz="2000" b="1" dirty="0"/>
              <a:t>ԁ</a:t>
            </a:r>
            <a:r>
              <a:rPr lang="el-GR" sz="2000" b="1" dirty="0"/>
              <a:t>ο</a:t>
            </a:r>
            <a:r>
              <a:rPr lang="az-Cyrl-AZ" sz="2000" b="1" dirty="0"/>
              <a:t>ѕ</a:t>
            </a:r>
            <a:r>
              <a:rPr lang="en-US" sz="2000" b="1" dirty="0" err="1"/>
              <a:t>ter</a:t>
            </a:r>
            <a:r>
              <a:rPr lang="az-Cyrl-AZ" sz="2000" b="1" dirty="0"/>
              <a:t>о</a:t>
            </a:r>
            <a:r>
              <a:rPr lang="hy-AM" sz="2000" b="1" dirty="0"/>
              <a:t>ո</a:t>
            </a:r>
            <a:r>
              <a:rPr lang="az-Cyrl-AZ" sz="2000" b="1" dirty="0"/>
              <a:t>е </a:t>
            </a:r>
            <a:r>
              <a:rPr lang="en-US" sz="2000" b="1" dirty="0"/>
              <a:t>suppression testing, we use </a:t>
            </a:r>
            <a:r>
              <a:rPr lang="en-US" sz="2000" b="1" dirty="0">
                <a:solidFill>
                  <a:srgbClr val="00B0F0"/>
                </a:solidFill>
              </a:rPr>
              <a:t>oral sodium loading </a:t>
            </a:r>
            <a:r>
              <a:rPr lang="en-US" sz="2000" b="1" dirty="0"/>
              <a:t>and measurement of</a:t>
            </a:r>
            <a:r>
              <a:rPr lang="en-US" sz="2000" b="1" dirty="0">
                <a:solidFill>
                  <a:srgbClr val="00B0F0"/>
                </a:solidFill>
              </a:rPr>
              <a:t> urine </a:t>
            </a:r>
            <a:r>
              <a:rPr lang="az-Cyrl-AZ" sz="2000" b="1" dirty="0">
                <a:solidFill>
                  <a:srgbClr val="00B0F0"/>
                </a:solidFill>
              </a:rPr>
              <a:t>а</a:t>
            </a:r>
            <a:r>
              <a:rPr lang="en-US" sz="2000" b="1" dirty="0">
                <a:solidFill>
                  <a:srgbClr val="00B0F0"/>
                </a:solidFill>
              </a:rPr>
              <a:t>l</a:t>
            </a:r>
            <a:r>
              <a:rPr lang="az-Cyrl-AZ" sz="2000" b="1" dirty="0">
                <a:solidFill>
                  <a:srgbClr val="00B0F0"/>
                </a:solidFill>
              </a:rPr>
              <a:t>ԁ</a:t>
            </a:r>
            <a:r>
              <a:rPr lang="el-GR" sz="2000" b="1" dirty="0">
                <a:solidFill>
                  <a:srgbClr val="00B0F0"/>
                </a:solidFill>
              </a:rPr>
              <a:t>ο</a:t>
            </a:r>
            <a:r>
              <a:rPr lang="az-Cyrl-AZ" sz="2000" b="1" dirty="0">
                <a:solidFill>
                  <a:srgbClr val="00B0F0"/>
                </a:solidFill>
              </a:rPr>
              <a:t>ѕ</a:t>
            </a:r>
            <a:r>
              <a:rPr lang="en-US" sz="2000" b="1" dirty="0">
                <a:solidFill>
                  <a:srgbClr val="00B0F0"/>
                </a:solidFill>
              </a:rPr>
              <a:t>t</a:t>
            </a:r>
            <a:r>
              <a:rPr lang="az-Cyrl-AZ" sz="2000" b="1" dirty="0">
                <a:solidFill>
                  <a:srgbClr val="00B0F0"/>
                </a:solidFill>
              </a:rPr>
              <a:t>е</a:t>
            </a:r>
            <a:r>
              <a:rPr lang="en-US" sz="2000" b="1" dirty="0" err="1">
                <a:solidFill>
                  <a:srgbClr val="00B0F0"/>
                </a:solidFill>
              </a:rPr>
              <a:t>ro</a:t>
            </a:r>
            <a:r>
              <a:rPr lang="hy-AM" sz="2000" b="1" dirty="0">
                <a:solidFill>
                  <a:srgbClr val="00B0F0"/>
                </a:solidFill>
              </a:rPr>
              <a:t>ո</a:t>
            </a:r>
            <a:r>
              <a:rPr lang="en-US" sz="2000" b="1" dirty="0">
                <a:solidFill>
                  <a:srgbClr val="00B0F0"/>
                </a:solidFill>
              </a:rPr>
              <a:t>e excretion</a:t>
            </a:r>
            <a:r>
              <a:rPr lang="en-US" sz="2000" b="1" dirty="0"/>
              <a:t>. Some experts </a:t>
            </a:r>
            <a:r>
              <a:rPr lang="en-US" sz="2000" b="1" dirty="0">
                <a:solidFill>
                  <a:srgbClr val="00B0F0"/>
                </a:solidFill>
              </a:rPr>
              <a:t>prefer intravenous sodium </a:t>
            </a:r>
            <a:r>
              <a:rPr lang="en-US" sz="2000" b="1" dirty="0"/>
              <a:t>chloride loading and </a:t>
            </a:r>
            <a:r>
              <a:rPr lang="en-US" sz="2000" b="1" dirty="0">
                <a:solidFill>
                  <a:srgbClr val="C00000"/>
                </a:solidFill>
              </a:rPr>
              <a:t>measurement of the PAC.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8629497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880" y="1048314"/>
            <a:ext cx="8825659" cy="706964"/>
          </a:xfrm>
        </p:spPr>
        <p:txBody>
          <a:bodyPr/>
          <a:lstStyle/>
          <a:p>
            <a:r>
              <a:rPr lang="en-US" sz="3200" b="1" dirty="0">
                <a:solidFill>
                  <a:srgbClr val="FFC000"/>
                </a:solidFill>
              </a:rPr>
              <a:t>The goals of the evaluation are to:</a:t>
            </a:r>
            <a:br>
              <a:rPr lang="en-US" sz="3200" b="1" dirty="0">
                <a:solidFill>
                  <a:srgbClr val="FFC000"/>
                </a:solidFill>
              </a:rPr>
            </a:br>
            <a:endParaRPr lang="fa-IR" sz="32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296" y="2029801"/>
            <a:ext cx="9010229" cy="575672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Distinguish between </a:t>
            </a:r>
            <a:r>
              <a:rPr lang="en-US" b="1" dirty="0">
                <a:solidFill>
                  <a:srgbClr val="FF0000"/>
                </a:solidFill>
              </a:rPr>
              <a:t>primary and secondary </a:t>
            </a:r>
            <a:r>
              <a:rPr lang="en-US" b="1" dirty="0"/>
              <a:t>HTN </a:t>
            </a:r>
          </a:p>
          <a:p>
            <a:r>
              <a:rPr lang="en-US" b="1" dirty="0"/>
              <a:t>An important </a:t>
            </a:r>
            <a:r>
              <a:rPr lang="en-US" b="1" dirty="0">
                <a:solidFill>
                  <a:srgbClr val="FF0000"/>
                </a:solidFill>
              </a:rPr>
              <a:t>focus of the history and physical examination</a:t>
            </a:r>
            <a:endParaRPr lang="en-US" b="1" dirty="0"/>
          </a:p>
          <a:p>
            <a:r>
              <a:rPr lang="en-US" b="1" dirty="0"/>
              <a:t>Identify other comorbid conditions or risk factors for early cardiovascular disease </a:t>
            </a:r>
            <a:r>
              <a:rPr lang="en-US" b="1" dirty="0">
                <a:solidFill>
                  <a:srgbClr val="FF0000"/>
                </a:solidFill>
              </a:rPr>
              <a:t>(CVD), </a:t>
            </a:r>
            <a:r>
              <a:rPr lang="en-US" b="1" dirty="0"/>
              <a:t>including</a:t>
            </a:r>
            <a:r>
              <a:rPr lang="en-US" b="1" dirty="0">
                <a:solidFill>
                  <a:srgbClr val="FF0000"/>
                </a:solidFill>
              </a:rPr>
              <a:t> obesity</a:t>
            </a:r>
            <a:r>
              <a:rPr lang="en-US" b="1" dirty="0"/>
              <a:t>, </a:t>
            </a:r>
            <a:r>
              <a:rPr lang="en-US" b="1" dirty="0">
                <a:solidFill>
                  <a:srgbClr val="FF0000"/>
                </a:solidFill>
              </a:rPr>
              <a:t>dyslipidemia</a:t>
            </a:r>
            <a:r>
              <a:rPr lang="en-US" b="1" dirty="0"/>
              <a:t>, and </a:t>
            </a:r>
            <a:r>
              <a:rPr lang="en-US" b="1" dirty="0">
                <a:solidFill>
                  <a:srgbClr val="FF0000"/>
                </a:solidFill>
              </a:rPr>
              <a:t>diabetes mellitus 1 ,2</a:t>
            </a:r>
          </a:p>
          <a:p>
            <a:r>
              <a:rPr lang="en-US" b="1" dirty="0">
                <a:solidFill>
                  <a:srgbClr val="FF0000"/>
                </a:solidFill>
              </a:rPr>
              <a:t> Review the family history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to assess whether there is a history of premature CVD in other family members</a:t>
            </a:r>
          </a:p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Review the </a:t>
            </a:r>
            <a:r>
              <a:rPr lang="en-US" b="1" dirty="0">
                <a:solidFill>
                  <a:srgbClr val="FF0000"/>
                </a:solidFill>
              </a:rPr>
              <a:t>medical history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for other conditions associated with increased CVD risk (</a:t>
            </a:r>
            <a:r>
              <a:rPr lang="en-US" b="1" dirty="0" err="1">
                <a:solidFill>
                  <a:schemeClr val="bg2">
                    <a:lumMod val="25000"/>
                  </a:schemeClr>
                </a:solidFill>
              </a:rPr>
              <a:t>eg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, chronic kidney disease </a:t>
            </a:r>
            <a:r>
              <a:rPr lang="en-US" b="1" dirty="0">
                <a:solidFill>
                  <a:srgbClr val="00B0F0"/>
                </a:solidFill>
              </a:rPr>
              <a:t>[CKD], organ transplantation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, cardiac disease, </a:t>
            </a:r>
            <a:r>
              <a:rPr lang="en-US" b="1" dirty="0">
                <a:solidFill>
                  <a:srgbClr val="00B0F0"/>
                </a:solidFill>
              </a:rPr>
              <a:t>childhood cancer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b="1" dirty="0">
                <a:solidFill>
                  <a:srgbClr val="00B0F0"/>
                </a:solidFill>
              </a:rPr>
              <a:t>Kawasaki disease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b="1" dirty="0">
                <a:solidFill>
                  <a:srgbClr val="00B0F0"/>
                </a:solidFill>
              </a:rPr>
              <a:t>autoimmune disease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, familial </a:t>
            </a:r>
            <a:r>
              <a:rPr lang="en-US" b="1" dirty="0">
                <a:solidFill>
                  <a:srgbClr val="00B0F0"/>
                </a:solidFill>
              </a:rPr>
              <a:t>hypercholesterolemia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, HIV infection, and</a:t>
            </a:r>
            <a:r>
              <a:rPr lang="en-US" b="1" dirty="0">
                <a:solidFill>
                  <a:srgbClr val="00B0F0"/>
                </a:solidFill>
              </a:rPr>
              <a:t> adolescent depressive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and </a:t>
            </a:r>
            <a:r>
              <a:rPr lang="en-US" b="1" dirty="0">
                <a:solidFill>
                  <a:srgbClr val="00B0F0"/>
                </a:solidFill>
              </a:rPr>
              <a:t>bipolar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 disorders </a:t>
            </a:r>
          </a:p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History of snoring, daytime sleepiness (in adolescents), or hyperactivity (in younger children) are associated with obstructive sleep apnea</a:t>
            </a:r>
          </a:p>
          <a:p>
            <a:pPr marL="0" indent="0">
              <a:buNone/>
            </a:pP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216441"/>
      </p:ext>
    </p:extLst>
  </p:cSld>
  <p:clrMapOvr>
    <a:masterClrMapping/>
  </p:clrMapOvr>
  <p:transition spd="slow">
    <p:push dir="u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291" y="1794223"/>
            <a:ext cx="8697965" cy="506377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000" b="1" dirty="0"/>
          </a:p>
          <a:p>
            <a:pPr>
              <a:lnSpc>
                <a:spcPct val="150000"/>
              </a:lnSpc>
            </a:pPr>
            <a:endParaRPr lang="en-US" sz="2000" b="1" dirty="0"/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On the third day </a:t>
            </a:r>
            <a:r>
              <a:rPr lang="en-US" sz="2000" b="1" dirty="0"/>
              <a:t>of the high-sodium diet, serum electrolytes are measured, and a </a:t>
            </a:r>
            <a:r>
              <a:rPr lang="en-US" sz="2000" b="1" dirty="0">
                <a:solidFill>
                  <a:srgbClr val="FF0000"/>
                </a:solidFill>
              </a:rPr>
              <a:t>24-hour urine </a:t>
            </a:r>
            <a:r>
              <a:rPr lang="en-US" sz="2000" b="1" dirty="0"/>
              <a:t>specimen is collected for </a:t>
            </a:r>
            <a:r>
              <a:rPr lang="en-US" sz="2000" b="1" dirty="0">
                <a:solidFill>
                  <a:srgbClr val="FF0000"/>
                </a:solidFill>
              </a:rPr>
              <a:t>measurement of </a:t>
            </a:r>
            <a:r>
              <a:rPr lang="en-US" sz="2000" b="1" dirty="0" err="1">
                <a:solidFill>
                  <a:srgbClr val="FF0000"/>
                </a:solidFill>
              </a:rPr>
              <a:t>аlԁοѕtеrοոе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/>
              <a:t>sodium, and creatinine. The 24-hour urine sodium excretion should </a:t>
            </a:r>
            <a:r>
              <a:rPr lang="en-US" sz="2000" b="1" dirty="0">
                <a:solidFill>
                  <a:srgbClr val="FF0000"/>
                </a:solidFill>
              </a:rPr>
              <a:t>exceed 200 </a:t>
            </a:r>
            <a:r>
              <a:rPr lang="en-US" sz="2000" b="1" dirty="0" err="1"/>
              <a:t>mEq</a:t>
            </a:r>
            <a:r>
              <a:rPr lang="en-US" sz="2000" b="1" dirty="0"/>
              <a:t> (4600 mg) to document adequate sodium loading. </a:t>
            </a:r>
            <a:r>
              <a:rPr lang="en-US" sz="2000" b="1" dirty="0">
                <a:solidFill>
                  <a:srgbClr val="FF0000"/>
                </a:solidFill>
              </a:rPr>
              <a:t>Urine </a:t>
            </a:r>
            <a:r>
              <a:rPr lang="en-US" sz="2000" b="1" dirty="0" err="1">
                <a:solidFill>
                  <a:srgbClr val="FF0000"/>
                </a:solidFill>
              </a:rPr>
              <a:t>аlԁοѕtеroոe</a:t>
            </a:r>
            <a:r>
              <a:rPr lang="en-US" sz="2000" b="1" dirty="0">
                <a:solidFill>
                  <a:srgbClr val="FF0000"/>
                </a:solidFill>
              </a:rPr>
              <a:t> excretion &gt;12 mcg/24 </a:t>
            </a:r>
            <a:r>
              <a:rPr lang="en-US" sz="2000" b="1" dirty="0"/>
              <a:t>hours (33 nmol/day) in this setting is consistent with </a:t>
            </a:r>
            <a:r>
              <a:rPr lang="en-US" sz="2000" b="1" dirty="0" err="1"/>
              <a:t>hуреrаlԁοѕtеroոism</a:t>
            </a:r>
            <a:r>
              <a:rPr lang="en-US" sz="20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5025954"/>
      </p:ext>
    </p:extLst>
  </p:cSld>
  <p:clrMapOvr>
    <a:masterClrMapping/>
  </p:clrMapOvr>
  <p:transition spd="slow">
    <p:push dir="u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9238" y="2367085"/>
            <a:ext cx="8947004" cy="4766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</a:rPr>
              <a:t>Risks and safety precautions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FF0000"/>
                </a:solidFill>
              </a:rPr>
              <a:t>severe </a:t>
            </a:r>
            <a:r>
              <a:rPr lang="en-US" sz="2000" b="1" dirty="0" err="1">
                <a:solidFill>
                  <a:srgbClr val="FF0000"/>
                </a:solidFill>
              </a:rPr>
              <a:t>hуреrtеոѕion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severe </a:t>
            </a:r>
            <a:r>
              <a:rPr lang="en-US" sz="2000" b="1" dirty="0" err="1">
                <a:solidFill>
                  <a:srgbClr val="FF0000"/>
                </a:solidFill>
              </a:rPr>
              <a:t>hурοkalemiа</a:t>
            </a: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>
                <a:solidFill>
                  <a:srgbClr val="FF0000"/>
                </a:solidFill>
              </a:rPr>
              <a:t>Saline infusion test </a:t>
            </a:r>
            <a:r>
              <a:rPr lang="en-US" sz="2000" b="1" dirty="0"/>
              <a:t>— An alternate method to suppress endogenous </a:t>
            </a:r>
            <a:r>
              <a:rPr lang="en-US" sz="2000" b="1" dirty="0" err="1"/>
              <a:t>аlԁοѕterоոe</a:t>
            </a:r>
            <a:r>
              <a:rPr lang="en-US" sz="2000" b="1" dirty="0"/>
              <a:t> production is by the intravenous administration of </a:t>
            </a:r>
            <a:r>
              <a:rPr lang="en-US" sz="2000" b="1" dirty="0">
                <a:solidFill>
                  <a:srgbClr val="FF0000"/>
                </a:solidFill>
              </a:rPr>
              <a:t>2 L </a:t>
            </a:r>
            <a:r>
              <a:rPr lang="en-US" sz="2000" b="1" dirty="0"/>
              <a:t>of isotonic saline </a:t>
            </a:r>
            <a:r>
              <a:rPr lang="en-US" sz="2000" b="1" dirty="0">
                <a:solidFill>
                  <a:srgbClr val="FF0000"/>
                </a:solidFill>
              </a:rPr>
              <a:t>over four hours </a:t>
            </a:r>
            <a:r>
              <a:rPr lang="en-US" sz="2000" b="1" dirty="0"/>
              <a:t>(</a:t>
            </a:r>
            <a:r>
              <a:rPr lang="en-US" sz="2000" b="1" dirty="0">
                <a:solidFill>
                  <a:srgbClr val="FF0000"/>
                </a:solidFill>
              </a:rPr>
              <a:t>from 8 AM to 12 PM), </a:t>
            </a:r>
            <a:r>
              <a:rPr lang="en-US" sz="2000" b="1" dirty="0"/>
              <a:t>ideally while the patient is seated  The PAC will fall below </a:t>
            </a:r>
            <a:r>
              <a:rPr lang="en-US" sz="2000" b="1" dirty="0">
                <a:solidFill>
                  <a:srgbClr val="FF0000"/>
                </a:solidFill>
              </a:rPr>
              <a:t>5 ng/</a:t>
            </a:r>
            <a:r>
              <a:rPr lang="en-US" sz="2000" b="1" dirty="0" err="1">
                <a:solidFill>
                  <a:srgbClr val="FF0000"/>
                </a:solidFill>
              </a:rPr>
              <a:t>dL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/>
              <a:t>(139 </a:t>
            </a:r>
            <a:r>
              <a:rPr lang="en-US" sz="2000" b="1" dirty="0" err="1"/>
              <a:t>pmol</a:t>
            </a:r>
            <a:r>
              <a:rPr lang="en-US" sz="2000" b="1" dirty="0"/>
              <a:t>/L) in healthy individuals, whereas values </a:t>
            </a:r>
            <a:r>
              <a:rPr lang="en-US" sz="2000" b="1" dirty="0">
                <a:solidFill>
                  <a:srgbClr val="FF0000"/>
                </a:solidFill>
              </a:rPr>
              <a:t>above 10 ng/</a:t>
            </a:r>
            <a:r>
              <a:rPr lang="en-US" sz="2000" b="1" dirty="0" err="1">
                <a:solidFill>
                  <a:srgbClr val="FF0000"/>
                </a:solidFill>
              </a:rPr>
              <a:t>dL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/>
              <a:t>(277 </a:t>
            </a:r>
            <a:r>
              <a:rPr lang="en-US" sz="2000" b="1" dirty="0" err="1"/>
              <a:t>pmol</a:t>
            </a:r>
            <a:r>
              <a:rPr lang="en-US" sz="2000" b="1" dirty="0"/>
              <a:t>/L) are consistent with primary </a:t>
            </a:r>
            <a:r>
              <a:rPr lang="en-US" sz="2000" b="1" dirty="0" err="1"/>
              <a:t>аlԁοѕtеroոism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51363471"/>
      </p:ext>
    </p:extLst>
  </p:cSld>
  <p:clrMapOvr>
    <a:masterClrMapping/>
  </p:clrMapOvr>
  <p:transition spd="slow">
    <p:push dir="u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107" y="2137336"/>
            <a:ext cx="8825659" cy="34163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Negative confirmatory testing — </a:t>
            </a:r>
            <a:r>
              <a:rPr lang="en-US" b="1" dirty="0">
                <a:solidFill>
                  <a:srgbClr val="FF0000"/>
                </a:solidFill>
              </a:rPr>
              <a:t>At least one-half </a:t>
            </a:r>
            <a:r>
              <a:rPr lang="en-US" b="1" dirty="0"/>
              <a:t>of individuals with a positive screening test for primary </a:t>
            </a:r>
            <a:r>
              <a:rPr lang="en-US" b="1" dirty="0" err="1"/>
              <a:t>аlԁοѕtеrοniѕm</a:t>
            </a:r>
            <a:r>
              <a:rPr lang="en-US" b="1" dirty="0"/>
              <a:t> have negative confirmatory testing. Optimal monitoring for such patients is uncertain, but </a:t>
            </a:r>
            <a:r>
              <a:rPr lang="en-US" b="1" dirty="0">
                <a:solidFill>
                  <a:srgbClr val="FF0000"/>
                </a:solidFill>
              </a:rPr>
              <a:t>repeat testing </a:t>
            </a:r>
            <a:r>
              <a:rPr lang="en-US" b="1" dirty="0"/>
              <a:t>may be reasonable, particularly in individuals with progressive worsening of blood pressure management over time.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One study prospectively followed 184 individuals who had a positive screening test but negative findings on confirmatory testing After follow-up of at </a:t>
            </a:r>
            <a:r>
              <a:rPr lang="en-US" b="1" dirty="0">
                <a:solidFill>
                  <a:srgbClr val="FF0000"/>
                </a:solidFill>
              </a:rPr>
              <a:t>least two years</a:t>
            </a:r>
            <a:r>
              <a:rPr lang="en-US" b="1" dirty="0"/>
              <a:t>, a </a:t>
            </a:r>
            <a:r>
              <a:rPr lang="en-US" b="1" dirty="0">
                <a:solidFill>
                  <a:srgbClr val="FF0000"/>
                </a:solidFill>
              </a:rPr>
              <a:t>screening test </a:t>
            </a:r>
            <a:r>
              <a:rPr lang="en-US" b="1" dirty="0"/>
              <a:t>was repeated, and, if positive, </a:t>
            </a:r>
            <a:r>
              <a:rPr lang="en-US" b="1" dirty="0">
                <a:solidFill>
                  <a:srgbClr val="FF0000"/>
                </a:solidFill>
              </a:rPr>
              <a:t>confirmatory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testing</a:t>
            </a:r>
            <a:r>
              <a:rPr lang="en-US" b="1" dirty="0"/>
              <a:t> was performed again. Over a mean follow-up of five years</a:t>
            </a:r>
            <a:r>
              <a:rPr lang="en-US" b="1" dirty="0">
                <a:solidFill>
                  <a:srgbClr val="00B0F0"/>
                </a:solidFill>
              </a:rPr>
              <a:t>, 20 percent </a:t>
            </a:r>
            <a:r>
              <a:rPr lang="en-US" b="1" dirty="0"/>
              <a:t>of participants were diagnosed with primary </a:t>
            </a:r>
            <a:r>
              <a:rPr lang="en-US" b="1" dirty="0" err="1"/>
              <a:t>аlԁοѕtеrоniѕm</a:t>
            </a:r>
            <a:r>
              <a:rPr lang="en-US" b="1" dirty="0"/>
              <a:t> after an initially negative confirmatory test.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187889618"/>
      </p:ext>
    </p:extLst>
  </p:cSld>
  <p:clrMapOvr>
    <a:masterClrMapping/>
  </p:clrMapOvr>
  <p:transition spd="slow">
    <p:push dir="u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0343" y="2327981"/>
            <a:ext cx="8587241" cy="600891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/>
              <a:t>The </a:t>
            </a:r>
            <a:r>
              <a:rPr lang="en-US" b="1" dirty="0">
                <a:solidFill>
                  <a:srgbClr val="FFC000"/>
                </a:solidFill>
              </a:rPr>
              <a:t>exceptions to the requirement for confirmatory testing </a:t>
            </a:r>
            <a:r>
              <a:rPr lang="en-US" b="1" dirty="0"/>
              <a:t>are the patients with </a:t>
            </a:r>
            <a:r>
              <a:rPr lang="en-US" b="1" dirty="0">
                <a:solidFill>
                  <a:srgbClr val="FF0000"/>
                </a:solidFill>
              </a:rPr>
              <a:t>spontaneous </a:t>
            </a:r>
            <a:r>
              <a:rPr lang="en-US" b="1" dirty="0" err="1">
                <a:solidFill>
                  <a:srgbClr val="FF0000"/>
                </a:solidFill>
              </a:rPr>
              <a:t>hурokаlеmia</a:t>
            </a:r>
            <a:r>
              <a:rPr lang="en-US" b="1" dirty="0">
                <a:solidFill>
                  <a:srgbClr val="FF0000"/>
                </a:solidFill>
              </a:rPr>
              <a:t>, low РRΑ or PRC, and a PAC ≥20 ng/</a:t>
            </a:r>
            <a:r>
              <a:rPr lang="en-US" b="1" dirty="0" err="1">
                <a:solidFill>
                  <a:srgbClr val="FF0000"/>
                </a:solidFill>
              </a:rPr>
              <a:t>dL</a:t>
            </a:r>
            <a:r>
              <a:rPr lang="en-US" b="1" dirty="0"/>
              <a:t>, or those patients without spontaneous </a:t>
            </a:r>
            <a:r>
              <a:rPr lang="en-US" b="1" dirty="0" err="1"/>
              <a:t>hурokаlеmia</a:t>
            </a:r>
            <a:r>
              <a:rPr lang="en-US" b="1" dirty="0"/>
              <a:t> but with </a:t>
            </a:r>
            <a:r>
              <a:rPr lang="en-US" b="1" dirty="0">
                <a:solidFill>
                  <a:srgbClr val="FF0000"/>
                </a:solidFill>
              </a:rPr>
              <a:t>low РRA or PRC and a PAC &gt;30 ng/</a:t>
            </a:r>
            <a:r>
              <a:rPr lang="en-US" b="1" dirty="0" err="1">
                <a:solidFill>
                  <a:srgbClr val="FF0000"/>
                </a:solidFill>
              </a:rPr>
              <a:t>dL</a:t>
            </a:r>
            <a:r>
              <a:rPr lang="en-US" b="1" dirty="0"/>
              <a:t>; in these clinical settings, only primary </a:t>
            </a:r>
            <a:r>
              <a:rPr lang="en-US" b="1" dirty="0" err="1"/>
              <a:t>аlԁοѕtеrоոiѕm</a:t>
            </a:r>
            <a:r>
              <a:rPr lang="en-US" b="1" dirty="0"/>
              <a:t> can explain the findings.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/>
              <a:t>the </a:t>
            </a:r>
            <a:r>
              <a:rPr lang="en-US" b="1" dirty="0">
                <a:solidFill>
                  <a:srgbClr val="00B0F0"/>
                </a:solidFill>
              </a:rPr>
              <a:t>combination of a PAC above 20 ng/</a:t>
            </a:r>
            <a:r>
              <a:rPr lang="en-US" b="1" dirty="0" err="1">
                <a:solidFill>
                  <a:srgbClr val="00B0F0"/>
                </a:solidFill>
              </a:rPr>
              <a:t>dL</a:t>
            </a:r>
            <a:r>
              <a:rPr lang="en-US" b="1" dirty="0">
                <a:solidFill>
                  <a:srgbClr val="00B0F0"/>
                </a:solidFill>
              </a:rPr>
              <a:t> (555 </a:t>
            </a:r>
            <a:r>
              <a:rPr lang="en-US" b="1" dirty="0" err="1">
                <a:solidFill>
                  <a:srgbClr val="00B0F0"/>
                </a:solidFill>
              </a:rPr>
              <a:t>pmol</a:t>
            </a:r>
            <a:r>
              <a:rPr lang="en-US" b="1" dirty="0">
                <a:solidFill>
                  <a:srgbClr val="00B0F0"/>
                </a:solidFill>
              </a:rPr>
              <a:t>/L) and a ΡΑС/PRΑ </a:t>
            </a:r>
            <a:r>
              <a:rPr lang="en-US" b="1" dirty="0"/>
              <a:t>ratio </a:t>
            </a:r>
            <a:r>
              <a:rPr lang="en-US" b="1" dirty="0">
                <a:solidFill>
                  <a:srgbClr val="00B0F0"/>
                </a:solidFill>
              </a:rPr>
              <a:t>above 30 </a:t>
            </a:r>
            <a:r>
              <a:rPr lang="en-US" b="1" dirty="0"/>
              <a:t>had a </a:t>
            </a:r>
            <a:r>
              <a:rPr lang="en-US" b="1" dirty="0">
                <a:solidFill>
                  <a:srgbClr val="00B0F0"/>
                </a:solidFill>
              </a:rPr>
              <a:t>sensitivity and specificity of 90 </a:t>
            </a:r>
            <a:r>
              <a:rPr lang="en-US" b="1" dirty="0"/>
              <a:t>percent for the diagnosis of APA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/>
              <a:t>If findings on initial testing are negative despite high clinical suspicion for primary </a:t>
            </a:r>
            <a:r>
              <a:rPr lang="en-US" b="1" dirty="0" err="1"/>
              <a:t>аlԁοѕtеrοոism</a:t>
            </a:r>
            <a:r>
              <a:rPr lang="en-US" b="1" dirty="0"/>
              <a:t>, we suggest </a:t>
            </a:r>
            <a:r>
              <a:rPr lang="en-US" b="1" dirty="0">
                <a:solidFill>
                  <a:srgbClr val="FF0000"/>
                </a:solidFill>
              </a:rPr>
              <a:t>repeat testing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4204025957"/>
      </p:ext>
    </p:extLst>
  </p:cSld>
  <p:clrMapOvr>
    <a:masterClrMapping/>
  </p:clrMapOvr>
  <p:transition spd="slow">
    <p:push dir="u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188B2-94DB-46CF-AC7A-D9AC18D19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594" y="435189"/>
            <a:ext cx="8825659" cy="706964"/>
          </a:xfrm>
        </p:spPr>
        <p:txBody>
          <a:bodyPr/>
          <a:lstStyle/>
          <a:p>
            <a:pPr algn="ctr"/>
            <a:r>
              <a:rPr lang="en-US" sz="2400" b="1" dirty="0">
                <a:solidFill>
                  <a:srgbClr val="FFC000"/>
                </a:solidFill>
              </a:rPr>
              <a:t>Normal range </a:t>
            </a:r>
            <a:r>
              <a:rPr lang="en-US" sz="2400" b="1" dirty="0" err="1">
                <a:solidFill>
                  <a:srgbClr val="FFC000"/>
                </a:solidFill>
              </a:rPr>
              <a:t>Aldosteron</a:t>
            </a:r>
            <a:endParaRPr lang="en-US" sz="2400" b="1" dirty="0">
              <a:solidFill>
                <a:srgbClr val="FFC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905572-0D71-4731-A27B-B3FC7C6D7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86" y="1251442"/>
            <a:ext cx="7636827" cy="55036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971256846"/>
      </p:ext>
    </p:extLst>
  </p:cSld>
  <p:clrMapOvr>
    <a:masterClrMapping/>
  </p:clrMapOvr>
  <p:transition spd="slow">
    <p:push dir="u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F137FE-42C9-49CA-ADE6-A8E2D5FCC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495" y="599740"/>
            <a:ext cx="7231010" cy="61506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887847739"/>
      </p:ext>
    </p:extLst>
  </p:cSld>
  <p:clrMapOvr>
    <a:masterClrMapping/>
  </p:clrMapOvr>
  <p:transition spd="slow">
    <p:push dir="u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670" y="2621280"/>
            <a:ext cx="8883334" cy="7191465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/>
              <a:t>The mean value for the ΡΑC/ΡRA ratio in healthy individuals and patients with primary </a:t>
            </a:r>
            <a:r>
              <a:rPr lang="en-US" sz="2000" b="1" dirty="0" err="1"/>
              <a:t>hуреrtеոsiοո</a:t>
            </a:r>
            <a:r>
              <a:rPr lang="en-US" sz="2000" b="1" dirty="0"/>
              <a:t> (formerly called "essential" </a:t>
            </a:r>
            <a:r>
              <a:rPr lang="en-US" sz="2000" b="1" dirty="0" err="1"/>
              <a:t>hуреrtеոsion</a:t>
            </a:r>
            <a:r>
              <a:rPr lang="en-US" sz="2000" b="1" dirty="0"/>
              <a:t>) is </a:t>
            </a:r>
            <a:r>
              <a:rPr lang="en-US" sz="2000" b="1" dirty="0">
                <a:solidFill>
                  <a:srgbClr val="FF0000"/>
                </a:solidFill>
              </a:rPr>
              <a:t>4 to 10</a:t>
            </a:r>
            <a:r>
              <a:rPr lang="en-US" sz="2000" b="1" dirty="0"/>
              <a:t>, compared with </a:t>
            </a:r>
            <a:r>
              <a:rPr lang="en-US" sz="2000" b="1" dirty="0">
                <a:solidFill>
                  <a:srgbClr val="FF0000"/>
                </a:solidFill>
              </a:rPr>
              <a:t>&gt;30 to 50 </a:t>
            </a:r>
            <a:r>
              <a:rPr lang="en-US" sz="2000" b="1" dirty="0"/>
              <a:t>in most patients with </a:t>
            </a:r>
            <a:r>
              <a:rPr lang="en-US" sz="2000" b="1" dirty="0">
                <a:solidFill>
                  <a:srgbClr val="FF0000"/>
                </a:solidFill>
              </a:rPr>
              <a:t>primary </a:t>
            </a:r>
            <a:r>
              <a:rPr lang="en-US" sz="2000" b="1" dirty="0" err="1">
                <a:solidFill>
                  <a:srgbClr val="FF0000"/>
                </a:solidFill>
              </a:rPr>
              <a:t>аlԁοѕtеrοnism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endParaRPr lang="en-US" sz="2000" b="1" dirty="0"/>
          </a:p>
          <a:p>
            <a:pPr>
              <a:lnSpc>
                <a:spcPct val="20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In general, a ΡAC/ΡRA ratio &gt;20 </a:t>
            </a:r>
            <a:r>
              <a:rPr lang="en-US" sz="2000" b="1" dirty="0"/>
              <a:t>is considered suspicious for primary </a:t>
            </a:r>
            <a:r>
              <a:rPr lang="en-US" sz="2000" b="1" dirty="0" err="1"/>
              <a:t>аlԁοѕterοոism</a:t>
            </a:r>
            <a:r>
              <a:rPr lang="en-US" sz="2000" b="1" dirty="0"/>
              <a:t>, although others use a </a:t>
            </a:r>
            <a:r>
              <a:rPr lang="en-US" sz="2000" b="1" dirty="0">
                <a:solidFill>
                  <a:srgbClr val="FF0000"/>
                </a:solidFill>
              </a:rPr>
              <a:t>cutoff criterion of 30 </a:t>
            </a:r>
          </a:p>
          <a:p>
            <a:pPr marL="0" indent="0">
              <a:lnSpc>
                <a:spcPct val="200000"/>
              </a:lnSpc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87251042"/>
      </p:ext>
    </p:extLst>
  </p:cSld>
  <p:clrMapOvr>
    <a:masterClrMapping/>
  </p:clrMapOvr>
  <p:transition spd="slow">
    <p:push dir="u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6505" y="2806344"/>
            <a:ext cx="8825659" cy="34163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/>
              <a:t>Blood samples should be collected in the morning (</a:t>
            </a:r>
            <a:r>
              <a:rPr lang="en-US" sz="2000" b="1" dirty="0">
                <a:solidFill>
                  <a:srgbClr val="FF0000"/>
                </a:solidFill>
              </a:rPr>
              <a:t>preferably 8 AM</a:t>
            </a:r>
            <a:r>
              <a:rPr lang="en-US" sz="2000" b="1" dirty="0"/>
              <a:t>) </a:t>
            </a:r>
          </a:p>
          <a:p>
            <a:pPr>
              <a:lnSpc>
                <a:spcPct val="200000"/>
              </a:lnSpc>
            </a:pPr>
            <a:r>
              <a:rPr lang="en-US" sz="2000" b="1" dirty="0"/>
              <a:t>Although some </a:t>
            </a:r>
            <a:r>
              <a:rPr lang="en-US" sz="2000" b="1" dirty="0">
                <a:solidFill>
                  <a:srgbClr val="FF0000"/>
                </a:solidFill>
              </a:rPr>
              <a:t>antihypertensive drugs </a:t>
            </a:r>
            <a:r>
              <a:rPr lang="en-US" sz="2000" b="1" dirty="0"/>
              <a:t>may affect these laboratory measurements, most drugs may be continued during initial case-detection testing. </a:t>
            </a: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2099388891"/>
      </p:ext>
    </p:extLst>
  </p:cSld>
  <p:clrMapOvr>
    <a:masterClrMapping/>
  </p:clrMapOvr>
  <p:transition spd="slow">
    <p:push dir="u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1889" y="861526"/>
            <a:ext cx="8825659" cy="706964"/>
          </a:xfrm>
        </p:spPr>
        <p:txBody>
          <a:bodyPr/>
          <a:lstStyle/>
          <a:p>
            <a:r>
              <a:rPr lang="en-US" sz="5400" b="1" dirty="0" err="1">
                <a:solidFill>
                  <a:srgbClr val="FFC000"/>
                </a:solidFill>
              </a:rPr>
              <a:t>cushing</a:t>
            </a:r>
            <a:endParaRPr lang="fa-IR" sz="54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0789" y="2280770"/>
            <a:ext cx="8825659" cy="3416300"/>
          </a:xfrm>
        </p:spPr>
        <p:txBody>
          <a:bodyPr>
            <a:noAutofit/>
          </a:bodyPr>
          <a:lstStyle/>
          <a:p>
            <a:r>
              <a:rPr lang="en-US" sz="2000" b="1" dirty="0"/>
              <a:t>Who should be tested?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●Multiple progressive features of Cushing syndrome, particularly those that are predictive of Cushing syndrome such as </a:t>
            </a:r>
            <a:r>
              <a:rPr lang="en-US" sz="2000" b="1" dirty="0">
                <a:solidFill>
                  <a:srgbClr val="FF0000"/>
                </a:solidFill>
              </a:rPr>
              <a:t>facial plethora</a:t>
            </a:r>
            <a:r>
              <a:rPr lang="en-US" sz="2000" b="1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proximal myopathy</a:t>
            </a:r>
            <a:r>
              <a:rPr lang="en-US" sz="2000" b="1" dirty="0"/>
              <a:t>, </a:t>
            </a:r>
            <a:r>
              <a:rPr lang="en-US" sz="2000" b="1" dirty="0" err="1">
                <a:solidFill>
                  <a:srgbClr val="FF0000"/>
                </a:solidFill>
              </a:rPr>
              <a:t>striae</a:t>
            </a:r>
            <a:r>
              <a:rPr lang="en-US" sz="2000" b="1" dirty="0"/>
              <a:t> (&gt;1 cm wide and red/purple), and </a:t>
            </a:r>
            <a:r>
              <a:rPr lang="en-US" sz="2000" b="1" dirty="0">
                <a:solidFill>
                  <a:srgbClr val="FF0000"/>
                </a:solidFill>
              </a:rPr>
              <a:t>easy bruising</a:t>
            </a:r>
            <a:r>
              <a:rPr lang="en-US" sz="2000" b="1" dirty="0"/>
              <a:t>.</a:t>
            </a:r>
          </a:p>
          <a:p>
            <a:endParaRPr lang="en-US" sz="2000" b="1" dirty="0"/>
          </a:p>
          <a:p>
            <a:r>
              <a:rPr lang="en-US" sz="2000" b="1" dirty="0"/>
              <a:t>●Unexplained severe features (</a:t>
            </a:r>
            <a:r>
              <a:rPr lang="en-US" sz="2000" b="1" dirty="0">
                <a:solidFill>
                  <a:srgbClr val="FF0000"/>
                </a:solidFill>
              </a:rPr>
              <a:t>resistant hypertension</a:t>
            </a:r>
            <a:r>
              <a:rPr lang="en-US" sz="2000" b="1" dirty="0"/>
              <a:t>, osteoporosis) at </a:t>
            </a:r>
            <a:r>
              <a:rPr lang="en-US" sz="2000" b="1" dirty="0">
                <a:solidFill>
                  <a:srgbClr val="00B0F0"/>
                </a:solidFill>
              </a:rPr>
              <a:t>any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B0F0"/>
                </a:solidFill>
              </a:rPr>
              <a:t>age.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●</a:t>
            </a:r>
            <a:r>
              <a:rPr lang="en-US" sz="2000" b="1" dirty="0">
                <a:solidFill>
                  <a:srgbClr val="FF0000"/>
                </a:solidFill>
              </a:rPr>
              <a:t>Adrenal </a:t>
            </a:r>
            <a:r>
              <a:rPr lang="en-US" sz="2000" b="1" dirty="0" err="1">
                <a:solidFill>
                  <a:srgbClr val="FF0000"/>
                </a:solidFill>
              </a:rPr>
              <a:t>incidentalomas</a:t>
            </a:r>
            <a:r>
              <a:rPr lang="en-US" sz="2000" b="1" dirty="0"/>
              <a:t>.</a:t>
            </a: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487963665"/>
      </p:ext>
    </p:extLst>
  </p:cSld>
  <p:clrMapOvr>
    <a:masterClrMapping/>
  </p:clrMapOvr>
  <p:transition spd="slow">
    <p:push dir="u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915" y="2528855"/>
            <a:ext cx="8804956" cy="7286949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Corticosteroid excess </a:t>
            </a:r>
            <a:r>
              <a:rPr lang="en-US" sz="2000" b="1" dirty="0"/>
              <a:t>– Corticosteroid excess is more commonly due to </a:t>
            </a:r>
            <a:r>
              <a:rPr lang="en-US" sz="2000" b="1" dirty="0">
                <a:solidFill>
                  <a:srgbClr val="FF0000"/>
                </a:solidFill>
              </a:rPr>
              <a:t>exogenous</a:t>
            </a:r>
            <a:r>
              <a:rPr lang="en-US" sz="2000" b="1" dirty="0"/>
              <a:t> administration of glucocorticoids and rarely due to </a:t>
            </a:r>
            <a:r>
              <a:rPr lang="en-US" sz="2000" b="1" dirty="0">
                <a:solidFill>
                  <a:srgbClr val="FF0000"/>
                </a:solidFill>
              </a:rPr>
              <a:t>endogenous </a:t>
            </a:r>
            <a:r>
              <a:rPr lang="en-US" sz="2000" b="1" dirty="0"/>
              <a:t>production of either glucocorticoids or mineralocorticoids. In both settings, corticosteroid excess results in </a:t>
            </a:r>
            <a:r>
              <a:rPr lang="az-Cyrl-AZ" sz="2000" b="1" dirty="0"/>
              <a:t>Н</a:t>
            </a:r>
            <a:r>
              <a:rPr lang="en-US" sz="2000" b="1" dirty="0"/>
              <a:t>TN.</a:t>
            </a:r>
          </a:p>
        </p:txBody>
      </p:sp>
    </p:spTree>
    <p:extLst>
      <p:ext uri="{BB962C8B-B14F-4D97-AF65-F5344CB8AC3E}">
        <p14:creationId xmlns:p14="http://schemas.microsoft.com/office/powerpoint/2010/main" val="89042512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7695" y="2396543"/>
            <a:ext cx="8825659" cy="34163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History of </a:t>
            </a:r>
            <a:r>
              <a:rPr lang="en-US" sz="2000" b="1" dirty="0">
                <a:solidFill>
                  <a:srgbClr val="FF0000"/>
                </a:solidFill>
              </a:rPr>
              <a:t>drugs</a:t>
            </a:r>
            <a:r>
              <a:rPr lang="en-US" sz="2000" b="1" dirty="0"/>
              <a:t> known to increase BP including </a:t>
            </a:r>
            <a:r>
              <a:rPr lang="en-US" sz="2000" b="1" dirty="0">
                <a:solidFill>
                  <a:srgbClr val="FF0000"/>
                </a:solidFill>
              </a:rPr>
              <a:t>glucocorticoids</a:t>
            </a:r>
            <a:r>
              <a:rPr lang="en-US" sz="2000" b="1" dirty="0"/>
              <a:t>, central nervous system stimulants, </a:t>
            </a:r>
            <a:r>
              <a:rPr lang="en-US" sz="2000" b="1" dirty="0">
                <a:solidFill>
                  <a:srgbClr val="FF0000"/>
                </a:solidFill>
              </a:rPr>
              <a:t>decongestants </a:t>
            </a:r>
            <a:r>
              <a:rPr lang="en-US" sz="2000" b="1" dirty="0"/>
              <a:t>with pseudoephedrine, or oral </a:t>
            </a:r>
            <a:r>
              <a:rPr lang="en-US" sz="2000" b="1" dirty="0">
                <a:solidFill>
                  <a:srgbClr val="FF0000"/>
                </a:solidFill>
              </a:rPr>
              <a:t>contraceptives</a:t>
            </a:r>
            <a:r>
              <a:rPr lang="en-US" sz="2000" b="1" dirty="0"/>
              <a:t>. Recreational drugs, including </a:t>
            </a:r>
            <a:r>
              <a:rPr lang="en-US" sz="2000" b="1" dirty="0">
                <a:solidFill>
                  <a:srgbClr val="FF0000"/>
                </a:solidFill>
              </a:rPr>
              <a:t>anabolic steroids </a:t>
            </a:r>
            <a:r>
              <a:rPr lang="en-US" sz="2000" b="1" dirty="0"/>
              <a:t>and stimulants (</a:t>
            </a:r>
            <a:r>
              <a:rPr lang="en-US" sz="2000" b="1" dirty="0" err="1"/>
              <a:t>eg</a:t>
            </a:r>
            <a:r>
              <a:rPr lang="en-US" sz="2000" b="1" dirty="0"/>
              <a:t>, cocaine and amphetamine). </a:t>
            </a:r>
          </a:p>
          <a:p>
            <a:r>
              <a:rPr lang="en-US" sz="2000" b="1" dirty="0"/>
              <a:t>reviews pertinent 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/>
              <a:t>, neonatal course, and concurrent conditions Prenatal history examines the</a:t>
            </a:r>
            <a:r>
              <a:rPr lang="en-US" sz="2000" b="1" dirty="0">
                <a:solidFill>
                  <a:srgbClr val="FF0000"/>
                </a:solidFill>
              </a:rPr>
              <a:t> possibility of maternal use </a:t>
            </a:r>
            <a:r>
              <a:rPr lang="en-US" sz="2000" b="1" dirty="0"/>
              <a:t>of prescribed and illicit drugs, history of</a:t>
            </a:r>
            <a:r>
              <a:rPr lang="en-US" sz="2000" b="1" dirty="0">
                <a:solidFill>
                  <a:srgbClr val="FF0000"/>
                </a:solidFill>
              </a:rPr>
              <a:t> perinatal asphyxia</a:t>
            </a:r>
            <a:r>
              <a:rPr lang="en-US" sz="2000" b="1" dirty="0"/>
              <a:t>, or prenatal </a:t>
            </a:r>
            <a:r>
              <a:rPr lang="en-US" sz="2000" b="1" dirty="0">
                <a:solidFill>
                  <a:srgbClr val="FF0000"/>
                </a:solidFill>
              </a:rPr>
              <a:t>ultrasound findings </a:t>
            </a:r>
            <a:r>
              <a:rPr lang="en-US" sz="2000" b="1" dirty="0"/>
              <a:t>indicative of congenital kidney or urologic disease</a:t>
            </a:r>
          </a:p>
          <a:p>
            <a:pPr marL="0" indent="0">
              <a:buNone/>
            </a:pP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2207193342"/>
      </p:ext>
    </p:extLst>
  </p:cSld>
  <p:clrMapOvr>
    <a:masterClrMapping/>
  </p:clrMapOvr>
  <p:transition spd="slow">
    <p:push dir="u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2758" y="2810534"/>
            <a:ext cx="8825659" cy="34163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/>
              <a:t>The diagnosis of Cushing syndrome is established when </a:t>
            </a:r>
            <a:r>
              <a:rPr lang="en-US" sz="2000" b="1" dirty="0">
                <a:solidFill>
                  <a:srgbClr val="FF0000"/>
                </a:solidFill>
              </a:rPr>
              <a:t>at least two different first-line tests </a:t>
            </a:r>
            <a:r>
              <a:rPr lang="en-US" sz="2000" b="1" dirty="0"/>
              <a:t>are unequivocally abnormal and physiologic </a:t>
            </a:r>
            <a:r>
              <a:rPr lang="en-US" sz="2000" b="1" dirty="0" err="1"/>
              <a:t>hypercortisolism</a:t>
            </a:r>
            <a:r>
              <a:rPr lang="en-US" sz="2000" b="1" dirty="0"/>
              <a:t> has been excluded. Once the diagnosis is established, </a:t>
            </a:r>
            <a:r>
              <a:rPr lang="en-US" sz="2000" b="1" dirty="0">
                <a:solidFill>
                  <a:srgbClr val="FF0000"/>
                </a:solidFill>
              </a:rPr>
              <a:t>additional evaluation </a:t>
            </a:r>
            <a:r>
              <a:rPr lang="en-US" sz="2000" b="1" dirty="0"/>
              <a:t>is done to identify the cause of the </a:t>
            </a:r>
            <a:r>
              <a:rPr lang="en-US" sz="2000" b="1" dirty="0" err="1"/>
              <a:t>hypercortisolism</a:t>
            </a:r>
            <a:r>
              <a:rPr lang="en-US" sz="2000" b="1" dirty="0"/>
              <a:t>.</a:t>
            </a: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393983459"/>
      </p:ext>
    </p:extLst>
  </p:cSld>
  <p:clrMapOvr>
    <a:masterClrMapping/>
  </p:clrMapOvr>
  <p:transition spd="slow">
    <p:push dir="u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0237" y="1172077"/>
            <a:ext cx="8825659" cy="706964"/>
          </a:xfrm>
        </p:spPr>
        <p:txBody>
          <a:bodyPr/>
          <a:lstStyle/>
          <a:p>
            <a:r>
              <a:rPr lang="en-US" sz="4000" b="1" dirty="0">
                <a:solidFill>
                  <a:srgbClr val="FFC000"/>
                </a:solidFill>
              </a:rPr>
              <a:t>Initial testing</a:t>
            </a:r>
            <a:br>
              <a:rPr lang="en-US" sz="4000" b="1" dirty="0">
                <a:solidFill>
                  <a:srgbClr val="FFC000"/>
                </a:solidFill>
              </a:rPr>
            </a:br>
            <a:endParaRPr lang="fa-IR" sz="40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0685" y="2543221"/>
            <a:ext cx="8738409" cy="5108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bedtime salivary cortisol (two measurements),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24-hour urinary free cortisol (UFC) excretion (two measurements), or the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overnight 1 mg dexamethasone suppression test (DST)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A serum cortisol concentration </a:t>
            </a:r>
            <a:r>
              <a:rPr lang="en-US" sz="2000" b="1" dirty="0">
                <a:solidFill>
                  <a:srgbClr val="FF0000"/>
                </a:solidFill>
              </a:rPr>
              <a:t>&lt;1.8 mcg/dL </a:t>
            </a:r>
            <a:r>
              <a:rPr lang="en-US" sz="2000" b="1" dirty="0"/>
              <a:t>(50 nmol/L) after dexamethasone as the cutoffs for a normal response</a:t>
            </a:r>
          </a:p>
        </p:txBody>
      </p:sp>
    </p:spTree>
    <p:extLst>
      <p:ext uri="{BB962C8B-B14F-4D97-AF65-F5344CB8AC3E}">
        <p14:creationId xmlns:p14="http://schemas.microsoft.com/office/powerpoint/2010/main" val="547357685"/>
      </p:ext>
    </p:extLst>
  </p:cSld>
  <p:clrMapOvr>
    <a:masterClrMapping/>
  </p:clrMapOvr>
  <p:transition spd="slow">
    <p:push dir="u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7838E-1915-43EA-B8E8-C649AFAEC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301BE-1DF9-45F1-8D89-56688309A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Monogenic disorders </a:t>
            </a:r>
            <a:r>
              <a:rPr lang="en-US" sz="2000" b="1" dirty="0"/>
              <a:t>– Many monogenic causes of HTΝ have been identified, many of which are due to gain-of-function mutations leading to </a:t>
            </a:r>
            <a:r>
              <a:rPr lang="en-US" sz="2000" b="1" dirty="0">
                <a:solidFill>
                  <a:srgbClr val="FF0000"/>
                </a:solidFill>
              </a:rPr>
              <a:t>salt and water retention </a:t>
            </a:r>
            <a:r>
              <a:rPr lang="en-US" sz="2000" b="1" dirty="0"/>
              <a:t>or an increased mineralocorticoid activity. </a:t>
            </a:r>
          </a:p>
          <a:p>
            <a:pPr marL="0" indent="0">
              <a:lnSpc>
                <a:spcPct val="200000"/>
              </a:lnSpc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65921695"/>
      </p:ext>
    </p:extLst>
  </p:cSld>
  <p:clrMapOvr>
    <a:masterClrMapping/>
  </p:clrMapOvr>
  <p:transition spd="slow">
    <p:push dir="u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/>
              <a:t>Liddle</a:t>
            </a:r>
            <a:r>
              <a:rPr lang="en-US" sz="2000" b="1" dirty="0"/>
              <a:t> </a:t>
            </a:r>
            <a:r>
              <a:rPr lang="en-US" sz="2000" b="1" dirty="0" err="1"/>
              <a:t>syndromedue</a:t>
            </a:r>
            <a:r>
              <a:rPr lang="en-US" sz="2000" b="1" dirty="0"/>
              <a:t> to a gain-of-function mutation in the </a:t>
            </a:r>
            <a:r>
              <a:rPr lang="en-US" sz="2000" b="1" dirty="0">
                <a:solidFill>
                  <a:srgbClr val="00B0F0"/>
                </a:solidFill>
              </a:rPr>
              <a:t>sodium channel </a:t>
            </a:r>
            <a:r>
              <a:rPr lang="en-US" sz="2000" b="1" dirty="0"/>
              <a:t>gene, is associated with </a:t>
            </a:r>
            <a:r>
              <a:rPr lang="en-US" sz="2000" b="1" dirty="0">
                <a:solidFill>
                  <a:srgbClr val="FF0000"/>
                </a:solidFill>
              </a:rPr>
              <a:t>HTN, low plasma renin and aldosterone level</a:t>
            </a:r>
            <a:r>
              <a:rPr lang="en-US" sz="2000" b="1" dirty="0"/>
              <a:t>s, and </a:t>
            </a:r>
            <a:r>
              <a:rPr lang="en-US" sz="2000" b="1" dirty="0">
                <a:solidFill>
                  <a:srgbClr val="FF0000"/>
                </a:solidFill>
              </a:rPr>
              <a:t>hypokalemia</a:t>
            </a:r>
            <a:r>
              <a:rPr lang="en-US" sz="2000" b="1" dirty="0"/>
              <a:t>. </a:t>
            </a:r>
            <a:endParaRPr lang="fa-IR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377" y="3977640"/>
            <a:ext cx="10464944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803198"/>
      </p:ext>
    </p:extLst>
  </p:cSld>
  <p:clrMapOvr>
    <a:masterClrMapping/>
  </p:clrMapOvr>
  <p:transition spd="slow">
    <p:push dir="u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8339-08FC-4BA3-AD61-44BE4519B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5B4BE-07B1-416E-9897-55E8EBA63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C000"/>
                </a:solidFill>
              </a:rPr>
              <a:t>Diagnosis</a:t>
            </a:r>
            <a:r>
              <a:rPr lang="en-US" sz="2000" b="1" dirty="0"/>
              <a:t> — Patients with Liddle syndrome classically present with the triad of </a:t>
            </a:r>
            <a:r>
              <a:rPr lang="en-US" sz="2000" b="1" dirty="0">
                <a:solidFill>
                  <a:srgbClr val="FF0000"/>
                </a:solidFill>
              </a:rPr>
              <a:t>hypertension</a:t>
            </a:r>
            <a:r>
              <a:rPr lang="en-US" sz="2000" b="1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hypokalemia</a:t>
            </a:r>
            <a:r>
              <a:rPr lang="en-US" sz="2000" b="1" dirty="0"/>
              <a:t>, and </a:t>
            </a:r>
            <a:r>
              <a:rPr lang="en-US" sz="2000" b="1" dirty="0">
                <a:solidFill>
                  <a:srgbClr val="FF0000"/>
                </a:solidFill>
              </a:rPr>
              <a:t>metabolic alkalosis </a:t>
            </a:r>
            <a:r>
              <a:rPr lang="en-US" sz="2000" b="1" dirty="0"/>
              <a:t>at a relatively young age. The consistent findings among such individuals are </a:t>
            </a:r>
            <a:r>
              <a:rPr lang="en-US" sz="2000" b="1" dirty="0">
                <a:solidFill>
                  <a:srgbClr val="FF0000"/>
                </a:solidFill>
              </a:rPr>
              <a:t>low plasma renin activity </a:t>
            </a:r>
            <a:r>
              <a:rPr lang="en-US" sz="2000" b="1" dirty="0"/>
              <a:t>and, in contrast to primary aldosteronism,</a:t>
            </a:r>
            <a:r>
              <a:rPr lang="en-US" sz="2000" b="1" dirty="0">
                <a:solidFill>
                  <a:srgbClr val="FF0000"/>
                </a:solidFill>
              </a:rPr>
              <a:t> reductions </a:t>
            </a:r>
            <a:r>
              <a:rPr lang="en-US" sz="2000" b="1" dirty="0"/>
              <a:t>in both the plasma </a:t>
            </a:r>
            <a:r>
              <a:rPr lang="en-US" sz="2000" b="1" dirty="0">
                <a:solidFill>
                  <a:srgbClr val="FF0000"/>
                </a:solidFill>
              </a:rPr>
              <a:t>aldosterone concentration </a:t>
            </a:r>
            <a:r>
              <a:rPr lang="en-US" sz="2000" b="1" dirty="0"/>
              <a:t>and urinary excretion of aldosterone </a:t>
            </a:r>
          </a:p>
          <a:p>
            <a:pPr>
              <a:lnSpc>
                <a:spcPct val="150000"/>
              </a:lnSpc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32895073"/>
      </p:ext>
    </p:extLst>
  </p:cSld>
  <p:clrMapOvr>
    <a:masterClrMapping/>
  </p:clrMapOvr>
  <p:transition spd="slow">
    <p:push dir="u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6851" y="2377235"/>
            <a:ext cx="8833300" cy="4185489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A </a:t>
            </a:r>
            <a:r>
              <a:rPr lang="en-US" b="1" dirty="0">
                <a:solidFill>
                  <a:srgbClr val="0070C0"/>
                </a:solidFill>
              </a:rPr>
              <a:t>positive family history of hypertension at </a:t>
            </a:r>
            <a:r>
              <a:rPr lang="en-US" b="1" dirty="0"/>
              <a:t>a young age with some members being</a:t>
            </a:r>
            <a:r>
              <a:rPr lang="en-US" b="1" dirty="0">
                <a:solidFill>
                  <a:srgbClr val="0070C0"/>
                </a:solidFill>
              </a:rPr>
              <a:t> hypokalemic </a:t>
            </a:r>
            <a:r>
              <a:rPr lang="en-US" b="1" dirty="0"/>
              <a:t>should lead to the suspicion of a genetic disorder. However,</a:t>
            </a:r>
            <a:r>
              <a:rPr lang="en-US" b="1" dirty="0">
                <a:solidFill>
                  <a:srgbClr val="FF0000"/>
                </a:solidFill>
              </a:rPr>
              <a:t> sporadic cases</a:t>
            </a:r>
            <a:r>
              <a:rPr lang="en-US" b="1" dirty="0"/>
              <a:t> of </a:t>
            </a:r>
            <a:r>
              <a:rPr lang="en-US" b="1" dirty="0" err="1"/>
              <a:t>Liddle</a:t>
            </a:r>
            <a:r>
              <a:rPr lang="en-US" b="1" dirty="0"/>
              <a:t> syndrome have been described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</a:rPr>
              <a:t>Genetic testing </a:t>
            </a:r>
            <a:r>
              <a:rPr lang="en-US" b="1" dirty="0"/>
              <a:t>of the genes encoding the three subunits of </a:t>
            </a:r>
            <a:r>
              <a:rPr lang="en-US" b="1" dirty="0" err="1"/>
              <a:t>ENaC</a:t>
            </a:r>
            <a:r>
              <a:rPr lang="en-US" b="1" dirty="0"/>
              <a:t>, </a:t>
            </a:r>
            <a:r>
              <a:rPr lang="en-US" b="1" dirty="0">
                <a:solidFill>
                  <a:srgbClr val="FF0000"/>
                </a:solidFill>
              </a:rPr>
              <a:t>SCNN1A, SCNN1B</a:t>
            </a:r>
            <a:r>
              <a:rPr lang="en-US" b="1" dirty="0"/>
              <a:t>, and </a:t>
            </a:r>
            <a:r>
              <a:rPr lang="en-US" b="1" dirty="0">
                <a:solidFill>
                  <a:srgbClr val="FF0000"/>
                </a:solidFill>
              </a:rPr>
              <a:t>SCNN1G</a:t>
            </a:r>
            <a:r>
              <a:rPr lang="en-US" b="1" dirty="0"/>
              <a:t>, provides definitive confirmation of </a:t>
            </a:r>
            <a:r>
              <a:rPr lang="en-US" b="1" dirty="0" err="1"/>
              <a:t>Liddle</a:t>
            </a:r>
            <a:r>
              <a:rPr lang="en-US" b="1" dirty="0"/>
              <a:t> syndrome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4012428619"/>
      </p:ext>
    </p:extLst>
  </p:cSld>
  <p:clrMapOvr>
    <a:masterClrMapping/>
  </p:clrMapOvr>
  <p:transition spd="slow">
    <p:push dir="u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0180" y="2468031"/>
            <a:ext cx="8825659" cy="341630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b="1" dirty="0" err="1"/>
              <a:t>Pseudohypoaldosteronism</a:t>
            </a:r>
            <a:r>
              <a:rPr lang="en-US" b="1" dirty="0"/>
              <a:t> type 2 (</a:t>
            </a:r>
            <a:r>
              <a:rPr lang="en-US" b="1" dirty="0">
                <a:solidFill>
                  <a:srgbClr val="FFC000"/>
                </a:solidFill>
              </a:rPr>
              <a:t>Gordon syndrome) </a:t>
            </a:r>
            <a:r>
              <a:rPr lang="en-US" b="1" dirty="0"/>
              <a:t>familial </a:t>
            </a:r>
            <a:r>
              <a:rPr lang="en-US" b="1" dirty="0" err="1"/>
              <a:t>hyperkalemic</a:t>
            </a:r>
            <a:r>
              <a:rPr lang="en-US" b="1" dirty="0"/>
              <a:t> hypertension) is characterized by </a:t>
            </a:r>
            <a:r>
              <a:rPr lang="en-US" b="1" dirty="0">
                <a:solidFill>
                  <a:srgbClr val="FF0000"/>
                </a:solidFill>
              </a:rPr>
              <a:t>hypertension</a:t>
            </a:r>
            <a:r>
              <a:rPr lang="en-US" b="1" dirty="0"/>
              <a:t>, </a:t>
            </a:r>
            <a:r>
              <a:rPr lang="en-US" b="1" dirty="0">
                <a:solidFill>
                  <a:srgbClr val="FF0000"/>
                </a:solidFill>
              </a:rPr>
              <a:t>hyperkalemia</a:t>
            </a:r>
            <a:r>
              <a:rPr lang="en-US" b="1" dirty="0"/>
              <a:t>, normal kidney function, and low or </a:t>
            </a:r>
            <a:r>
              <a:rPr lang="en-US" b="1" dirty="0">
                <a:solidFill>
                  <a:srgbClr val="FF0000"/>
                </a:solidFill>
              </a:rPr>
              <a:t>low-normal plasma renin activity </a:t>
            </a:r>
            <a:r>
              <a:rPr lang="en-US" b="1" dirty="0"/>
              <a:t>and </a:t>
            </a:r>
            <a:r>
              <a:rPr lang="en-US" b="1" dirty="0">
                <a:solidFill>
                  <a:srgbClr val="FF0000"/>
                </a:solidFill>
              </a:rPr>
              <a:t>aldosterone </a:t>
            </a:r>
            <a:r>
              <a:rPr lang="en-US" b="1" dirty="0"/>
              <a:t>concentrations. </a:t>
            </a:r>
            <a:r>
              <a:rPr lang="en-US" b="1" dirty="0">
                <a:solidFill>
                  <a:srgbClr val="FFC000"/>
                </a:solidFill>
              </a:rPr>
              <a:t>Mutations in WNK kinases 1 and 4 </a:t>
            </a:r>
            <a:r>
              <a:rPr lang="en-US" b="1" dirty="0"/>
              <a:t>result in </a:t>
            </a:r>
            <a:r>
              <a:rPr lang="en-US" b="1" dirty="0">
                <a:solidFill>
                  <a:srgbClr val="FF0000"/>
                </a:solidFill>
              </a:rPr>
              <a:t>increased chloride reabsorption </a:t>
            </a:r>
            <a:r>
              <a:rPr lang="en-US" b="1" dirty="0"/>
              <a:t>with sodium, thereby producing volume expansion, hypertension, and, due to reduced distal sodium delivery, hyperkalemia </a:t>
            </a:r>
          </a:p>
        </p:txBody>
      </p:sp>
    </p:spTree>
    <p:extLst>
      <p:ext uri="{BB962C8B-B14F-4D97-AF65-F5344CB8AC3E}">
        <p14:creationId xmlns:p14="http://schemas.microsoft.com/office/powerpoint/2010/main" val="67193217"/>
      </p:ext>
    </p:extLst>
  </p:cSld>
  <p:clrMapOvr>
    <a:masterClrMapping/>
  </p:clrMapOvr>
  <p:transition spd="slow">
    <p:push dir="u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9623" y="2422439"/>
            <a:ext cx="8470990" cy="6367972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/>
              <a:t>Autosomal dominant hypertension with </a:t>
            </a:r>
            <a:r>
              <a:rPr lang="en-US" sz="2000" b="1" dirty="0" err="1"/>
              <a:t>brachydactyly</a:t>
            </a:r>
            <a:r>
              <a:rPr lang="en-US" sz="2000" b="1" dirty="0"/>
              <a:t> – Autosomal dominant hypertension with </a:t>
            </a:r>
            <a:r>
              <a:rPr lang="en-US" sz="2000" b="1" dirty="0" err="1"/>
              <a:t>brachydactyly</a:t>
            </a:r>
            <a:r>
              <a:rPr lang="en-US" sz="2000" b="1" dirty="0"/>
              <a:t>, also known as </a:t>
            </a:r>
            <a:r>
              <a:rPr lang="en-US" sz="2000" b="1" dirty="0" err="1">
                <a:solidFill>
                  <a:srgbClr val="FF0000"/>
                </a:solidFill>
              </a:rPr>
              <a:t>Bilginturan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syndrome</a:t>
            </a:r>
            <a:r>
              <a:rPr lang="en-US" sz="2000" b="1" dirty="0"/>
              <a:t>, is a syndrome caused by a mutation of the </a:t>
            </a:r>
            <a:r>
              <a:rPr lang="en-US" sz="2000" b="1" dirty="0" err="1">
                <a:solidFill>
                  <a:srgbClr val="FF0000"/>
                </a:solidFill>
              </a:rPr>
              <a:t>phosphodiesterase</a:t>
            </a:r>
            <a:r>
              <a:rPr lang="en-US" sz="2000" b="1" dirty="0">
                <a:solidFill>
                  <a:srgbClr val="FF0000"/>
                </a:solidFill>
              </a:rPr>
              <a:t> 3A gene</a:t>
            </a:r>
            <a:r>
              <a:rPr lang="en-US" sz="2000" b="1" dirty="0"/>
              <a:t>. Severe hypertension that occurs at older age is associated with </a:t>
            </a:r>
            <a:r>
              <a:rPr lang="en-US" sz="2000" b="1" dirty="0" err="1"/>
              <a:t>brachydactyly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74168091"/>
      </p:ext>
    </p:extLst>
  </p:cSld>
  <p:clrMapOvr>
    <a:masterClrMapping/>
  </p:clrMapOvr>
  <p:transition spd="slow">
    <p:push dir="u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C000"/>
                </a:solidFill>
              </a:rPr>
              <a:t>Syndrome of apparent mineralocorticoid excess </a:t>
            </a:r>
            <a:r>
              <a:rPr lang="en-US" sz="2000" b="1" dirty="0"/>
              <a:t>– Syndrome of apparent mineralocorticoid excess arises from mutations in the gene encoding the kidney enzyme, </a:t>
            </a:r>
            <a:r>
              <a:rPr lang="en-US" sz="2000" b="1" dirty="0">
                <a:solidFill>
                  <a:srgbClr val="FF0000"/>
                </a:solidFill>
              </a:rPr>
              <a:t>11-beta-hydroxysteroid dehydrogenase </a:t>
            </a:r>
            <a:r>
              <a:rPr lang="en-US" sz="2000" b="1" dirty="0"/>
              <a:t>The defective enzyme allows normal circulating concentrations of </a:t>
            </a:r>
            <a:r>
              <a:rPr lang="en-US" sz="2000" b="1" dirty="0">
                <a:solidFill>
                  <a:srgbClr val="FF0000"/>
                </a:solidFill>
              </a:rPr>
              <a:t>cortisol</a:t>
            </a:r>
            <a:r>
              <a:rPr lang="en-US" sz="2000" b="1" dirty="0"/>
              <a:t> (which are much higher than those of aldosterone) to </a:t>
            </a:r>
            <a:r>
              <a:rPr lang="en-US" sz="2000" b="1" dirty="0">
                <a:solidFill>
                  <a:srgbClr val="00B0F0"/>
                </a:solidFill>
              </a:rPr>
              <a:t>activate the mineralocorticoid receptors</a:t>
            </a:r>
            <a:r>
              <a:rPr lang="en-US" sz="2000" b="1" dirty="0"/>
              <a:t>. , resulting in increased sodium absorption </a:t>
            </a:r>
          </a:p>
        </p:txBody>
      </p:sp>
    </p:spTree>
    <p:extLst>
      <p:ext uri="{BB962C8B-B14F-4D97-AF65-F5344CB8AC3E}">
        <p14:creationId xmlns:p14="http://schemas.microsoft.com/office/powerpoint/2010/main" val="2477179477"/>
      </p:ext>
    </p:extLst>
  </p:cSld>
  <p:clrMapOvr>
    <a:masterClrMapping/>
  </p:clrMapOvr>
  <p:transition spd="slow">
    <p:push dir="u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420" y="2587886"/>
            <a:ext cx="8825659" cy="34163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hypertension</a:t>
            </a:r>
            <a:r>
              <a:rPr lang="en-US" sz="2000" b="1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hypokalemia</a:t>
            </a:r>
            <a:r>
              <a:rPr lang="en-US" sz="2000" b="1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metabolic alkalosis</a:t>
            </a:r>
            <a:r>
              <a:rPr lang="en-US" sz="2000" b="1" dirty="0"/>
              <a:t>, and </a:t>
            </a:r>
            <a:r>
              <a:rPr lang="en-US" sz="2000" b="1" dirty="0">
                <a:solidFill>
                  <a:srgbClr val="FF0000"/>
                </a:solidFill>
              </a:rPr>
              <a:t>low plasma renin activity</a:t>
            </a:r>
            <a:r>
              <a:rPr lang="en-US" sz="2000" b="1" dirty="0"/>
              <a:t>. However, plasma aldosterone levels are low in these disorders, rather than elevated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AME is characterized by </a:t>
            </a:r>
            <a:r>
              <a:rPr lang="en-US" sz="2000" b="1" dirty="0">
                <a:solidFill>
                  <a:srgbClr val="00B0F0"/>
                </a:solidFill>
              </a:rPr>
              <a:t>low birth weight</a:t>
            </a:r>
            <a:r>
              <a:rPr lang="en-US" sz="2000" b="1" dirty="0"/>
              <a:t>, </a:t>
            </a:r>
            <a:r>
              <a:rPr lang="en-US" sz="2000" b="1" dirty="0">
                <a:solidFill>
                  <a:srgbClr val="00B0F0"/>
                </a:solidFill>
              </a:rPr>
              <a:t>failure to thrive, </a:t>
            </a:r>
            <a:r>
              <a:rPr lang="en-US" sz="2000" b="1" dirty="0"/>
              <a:t>onset of severe </a:t>
            </a:r>
            <a:r>
              <a:rPr lang="en-US" sz="2000" b="1" dirty="0">
                <a:solidFill>
                  <a:srgbClr val="00B0F0"/>
                </a:solidFill>
              </a:rPr>
              <a:t>hypertension in early childhood </a:t>
            </a:r>
            <a:r>
              <a:rPr lang="en-US" sz="2000" b="1" dirty="0"/>
              <a:t>with extensive target organ damage, hypercalciuria and </a:t>
            </a:r>
            <a:r>
              <a:rPr lang="en-US" sz="2000" b="1" dirty="0" err="1"/>
              <a:t>nephrocalcinosis</a:t>
            </a:r>
            <a:r>
              <a:rPr lang="en-US" sz="2000" b="1" dirty="0"/>
              <a:t> from an unknown mechanism, and </a:t>
            </a:r>
            <a:r>
              <a:rPr lang="en-US" sz="2000" b="1" dirty="0">
                <a:solidFill>
                  <a:srgbClr val="00B0F0"/>
                </a:solidFill>
              </a:rPr>
              <a:t>kidney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B0F0"/>
                </a:solidFill>
              </a:rPr>
              <a:t>failure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6085161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5576" y="2494641"/>
            <a:ext cx="8525037" cy="6176607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FF0000"/>
                </a:solidFill>
              </a:rPr>
              <a:t>Secondary HTN </a:t>
            </a:r>
            <a:r>
              <a:rPr lang="en-US" sz="2000" b="1" dirty="0"/>
              <a:t>should be suspected in children with any of the following findings </a:t>
            </a:r>
            <a:r>
              <a:rPr lang="en-US" sz="2000" b="1" dirty="0" err="1"/>
              <a:t>Prepubertal</a:t>
            </a:r>
            <a:r>
              <a:rPr lang="en-US" sz="2000" b="1" dirty="0"/>
              <a:t>, particularly </a:t>
            </a:r>
            <a:r>
              <a:rPr lang="en-US" sz="2000" b="1" dirty="0">
                <a:solidFill>
                  <a:srgbClr val="00B0F0"/>
                </a:solidFill>
              </a:rPr>
              <a:t>younger than six years </a:t>
            </a:r>
            <a:r>
              <a:rPr lang="en-US" sz="2000" b="1" dirty="0"/>
              <a:t>of age.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00B0F0"/>
                </a:solidFill>
              </a:rPr>
              <a:t>A thin child </a:t>
            </a:r>
            <a:r>
              <a:rPr lang="en-US" sz="2000" b="1" dirty="0"/>
              <a:t>with a </a:t>
            </a:r>
            <a:r>
              <a:rPr lang="en-US" sz="2000" b="1" dirty="0">
                <a:solidFill>
                  <a:srgbClr val="00B0F0"/>
                </a:solidFill>
              </a:rPr>
              <a:t>negative family history </a:t>
            </a:r>
            <a:r>
              <a:rPr lang="en-US" sz="2000" b="1" dirty="0"/>
              <a:t>for HTN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000" b="1" dirty="0"/>
              <a:t>An </a:t>
            </a:r>
            <a:r>
              <a:rPr lang="en-US" sz="2000" b="1" dirty="0">
                <a:solidFill>
                  <a:srgbClr val="00B0F0"/>
                </a:solidFill>
              </a:rPr>
              <a:t>acute rise </a:t>
            </a:r>
            <a:r>
              <a:rPr lang="en-US" sz="2000" b="1" dirty="0"/>
              <a:t>in blood pressure (BP) above a previously stable baseline.</a:t>
            </a:r>
          </a:p>
          <a:p>
            <a:pPr marL="0" indent="0">
              <a:lnSpc>
                <a:spcPct val="200000"/>
              </a:lnSpc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97976347"/>
      </p:ext>
    </p:extLst>
  </p:cSld>
  <p:clrMapOvr>
    <a:masterClrMapping/>
  </p:clrMapOvr>
  <p:transition spd="slow">
    <p:push dir="u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/>
              <a:t>Activation of mineralocorticoid receptors by </a:t>
            </a:r>
            <a:r>
              <a:rPr lang="en-US" sz="2000" b="1" dirty="0">
                <a:solidFill>
                  <a:srgbClr val="00B0F0"/>
                </a:solidFill>
              </a:rPr>
              <a:t>cortisol is normally limited </a:t>
            </a:r>
            <a:r>
              <a:rPr lang="en-US" sz="2000" b="1" dirty="0"/>
              <a:t>due to its </a:t>
            </a:r>
            <a:r>
              <a:rPr lang="en-US" sz="2000" b="1" dirty="0">
                <a:solidFill>
                  <a:srgbClr val="FF0000"/>
                </a:solidFill>
              </a:rPr>
              <a:t>conversion to inactive cortisone </a:t>
            </a:r>
            <a:r>
              <a:rPr lang="en-US" sz="2000" b="1" dirty="0"/>
              <a:t>at the sites of aldosterone action by the enzyme 11-beta-hydroxysteroid dehydrogenase type 2 (</a:t>
            </a:r>
            <a:r>
              <a:rPr lang="en-US" sz="2000" b="1" dirty="0">
                <a:solidFill>
                  <a:srgbClr val="FF0000"/>
                </a:solidFill>
              </a:rPr>
              <a:t>11-beta-HSD2)</a:t>
            </a:r>
          </a:p>
          <a:p>
            <a:r>
              <a:rPr lang="en-US" sz="2000" b="1" dirty="0"/>
              <a:t> This conversion is impaired in AME because of a pathogenic variant in the 11-beta-HSD2 gene and by </a:t>
            </a:r>
            <a:r>
              <a:rPr lang="en-US" sz="2000" b="1" dirty="0">
                <a:solidFill>
                  <a:srgbClr val="FF0000"/>
                </a:solidFill>
              </a:rPr>
              <a:t>licorice ingestion </a:t>
            </a:r>
            <a:r>
              <a:rPr lang="en-US" sz="2000" b="1" dirty="0"/>
              <a:t>or treatment with </a:t>
            </a:r>
            <a:r>
              <a:rPr lang="en-US" sz="2000" b="1" dirty="0" err="1"/>
              <a:t>triazole</a:t>
            </a:r>
            <a:r>
              <a:rPr lang="en-US" sz="2000" b="1" dirty="0"/>
              <a:t> antifungals because these agents inhibit the enzyme 11 beta HSD2</a:t>
            </a:r>
          </a:p>
          <a:p>
            <a:r>
              <a:rPr lang="en-US" sz="2000" b="1" dirty="0"/>
              <a:t>By somewhat different mechanisms, </a:t>
            </a:r>
            <a:r>
              <a:rPr lang="en-US" sz="2000" b="1" dirty="0" err="1"/>
              <a:t>hypersecretion</a:t>
            </a:r>
            <a:r>
              <a:rPr lang="en-US" sz="2000" b="1" dirty="0"/>
              <a:t> of cortisol can also induce an excess mineralocorticoid state in patients with </a:t>
            </a:r>
            <a:r>
              <a:rPr lang="en-US" sz="2000" b="1" dirty="0">
                <a:solidFill>
                  <a:srgbClr val="FF0000"/>
                </a:solidFill>
              </a:rPr>
              <a:t>ectopic ACTH syndrome</a:t>
            </a:r>
          </a:p>
        </p:txBody>
      </p:sp>
    </p:spTree>
    <p:extLst>
      <p:ext uri="{BB962C8B-B14F-4D97-AF65-F5344CB8AC3E}">
        <p14:creationId xmlns:p14="http://schemas.microsoft.com/office/powerpoint/2010/main" val="2326134911"/>
      </p:ext>
    </p:extLst>
  </p:cSld>
  <p:clrMapOvr>
    <a:masterClrMapping/>
  </p:clrMapOvr>
  <p:transition spd="slow">
    <p:push dir="u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4516" y="2379657"/>
            <a:ext cx="8825659" cy="3416300"/>
          </a:xfrm>
        </p:spPr>
        <p:txBody>
          <a:bodyPr>
            <a:noAutofit/>
          </a:bodyPr>
          <a:lstStyle/>
          <a:p>
            <a:endParaRPr lang="en-US" b="1" dirty="0"/>
          </a:p>
          <a:p>
            <a:r>
              <a:rPr lang="en-US" b="1" dirty="0"/>
              <a:t>The </a:t>
            </a:r>
            <a:r>
              <a:rPr lang="en-US" b="1" dirty="0">
                <a:solidFill>
                  <a:srgbClr val="FF0000"/>
                </a:solidFill>
              </a:rPr>
              <a:t>urinary free cortisol to urinary free cortisone ratio </a:t>
            </a:r>
            <a:r>
              <a:rPr lang="en-US" b="1" dirty="0"/>
              <a:t>as measured on a 24-hour urine collection is a sensitive diagnostic test</a:t>
            </a:r>
          </a:p>
          <a:p>
            <a:r>
              <a:rPr lang="en-US" b="1" dirty="0"/>
              <a:t> If 11-beta-HSD is functioning normally, urinary free cortisone levels exceed urinary cortisol levels, and the ratio of cortisol to cortisone is approximately </a:t>
            </a:r>
            <a:r>
              <a:rPr lang="en-US" b="1" dirty="0">
                <a:solidFill>
                  <a:srgbClr val="FF0000"/>
                </a:solidFill>
              </a:rPr>
              <a:t>0.3 to 0.5 </a:t>
            </a:r>
          </a:p>
          <a:p>
            <a:r>
              <a:rPr lang="en-US" b="1" dirty="0"/>
              <a:t>In most patients with a defective enzyme, the urinary free cortisone levels are very low or undetectable, so the ratio of </a:t>
            </a:r>
            <a:r>
              <a:rPr lang="en-US" b="1" dirty="0">
                <a:solidFill>
                  <a:srgbClr val="00B0F0"/>
                </a:solidFill>
              </a:rPr>
              <a:t>cortisol to cortisone is </a:t>
            </a:r>
            <a:r>
              <a:rPr lang="en-US" b="1" dirty="0"/>
              <a:t>very </a:t>
            </a:r>
            <a:r>
              <a:rPr lang="en-US" b="1" dirty="0">
                <a:solidFill>
                  <a:srgbClr val="00B0F0"/>
                </a:solidFill>
              </a:rPr>
              <a:t>high</a:t>
            </a:r>
            <a:r>
              <a:rPr lang="en-US" b="1" dirty="0"/>
              <a:t> In classically affected patients with the </a:t>
            </a:r>
            <a:r>
              <a:rPr lang="en-US" b="1" dirty="0">
                <a:solidFill>
                  <a:srgbClr val="00B0F0"/>
                </a:solidFill>
              </a:rPr>
              <a:t>syndrome of AME, </a:t>
            </a:r>
            <a:r>
              <a:rPr lang="en-US" b="1" dirty="0"/>
              <a:t>the ratio </a:t>
            </a:r>
            <a:r>
              <a:rPr lang="en-US" b="1" dirty="0">
                <a:solidFill>
                  <a:srgbClr val="00B0F0"/>
                </a:solidFill>
              </a:rPr>
              <a:t>was 5 </a:t>
            </a:r>
            <a:r>
              <a:rPr lang="en-US" b="1" dirty="0"/>
              <a:t>in children and </a:t>
            </a:r>
            <a:r>
              <a:rPr lang="en-US" b="1" dirty="0">
                <a:solidFill>
                  <a:srgbClr val="00B0F0"/>
                </a:solidFill>
              </a:rPr>
              <a:t>18 in adults </a:t>
            </a:r>
          </a:p>
          <a:p>
            <a:r>
              <a:rPr lang="en-US" b="1" dirty="0">
                <a:solidFill>
                  <a:srgbClr val="FF0000"/>
                </a:solidFill>
              </a:rPr>
              <a:t>Genetic testing </a:t>
            </a:r>
            <a:r>
              <a:rPr lang="en-US" b="1" dirty="0"/>
              <a:t>to confirm the diagnosis of the syndrome of AME is commercially available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3738994444"/>
      </p:ext>
    </p:extLst>
  </p:cSld>
  <p:clrMapOvr>
    <a:masterClrMapping/>
  </p:clrMapOvr>
  <p:transition spd="slow">
    <p:push dir="u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548" y="2177084"/>
            <a:ext cx="8825659" cy="34163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C000"/>
                </a:solidFill>
              </a:rPr>
              <a:t>ECTOPIC ACTH SYNDROME</a:t>
            </a:r>
          </a:p>
          <a:p>
            <a:pPr marL="0" indent="0">
              <a:lnSpc>
                <a:spcPct val="150000"/>
              </a:lnSpc>
              <a:buNone/>
            </a:pP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●Very high circulating levels of ACTH may </a:t>
            </a:r>
            <a:r>
              <a:rPr lang="en-US" b="1" dirty="0">
                <a:solidFill>
                  <a:srgbClr val="00B0F0"/>
                </a:solidFill>
              </a:rPr>
              <a:t>inhibit 11-beta-HSD2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●</a:t>
            </a:r>
            <a:r>
              <a:rPr lang="en-US" b="1" dirty="0" err="1"/>
              <a:t>Hypersecretion</a:t>
            </a:r>
            <a:r>
              <a:rPr lang="en-US" b="1" dirty="0"/>
              <a:t> of </a:t>
            </a:r>
            <a:r>
              <a:rPr lang="en-US" b="1" dirty="0" err="1"/>
              <a:t>nonaldosterone</a:t>
            </a:r>
            <a:r>
              <a:rPr lang="en-US" b="1" dirty="0"/>
              <a:t> mineralocorticoids such as </a:t>
            </a:r>
            <a:r>
              <a:rPr lang="en-US" b="1" dirty="0" err="1">
                <a:solidFill>
                  <a:srgbClr val="00B0F0"/>
                </a:solidFill>
              </a:rPr>
              <a:t>deoxycorticosterone</a:t>
            </a:r>
            <a:r>
              <a:rPr lang="en-US" b="1" dirty="0">
                <a:solidFill>
                  <a:srgbClr val="00B0F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The diagnosis of the ectopic ACTH syndrome is suggested by </a:t>
            </a:r>
            <a:r>
              <a:rPr lang="en-US" b="1" dirty="0">
                <a:solidFill>
                  <a:srgbClr val="FF0000"/>
                </a:solidFill>
              </a:rPr>
              <a:t>hypokalemia</a:t>
            </a:r>
            <a:r>
              <a:rPr lang="en-US" b="1" dirty="0"/>
              <a:t>, the demonstration of markedly </a:t>
            </a:r>
            <a:r>
              <a:rPr lang="en-US" b="1" dirty="0">
                <a:solidFill>
                  <a:srgbClr val="FF0000"/>
                </a:solidFill>
              </a:rPr>
              <a:t>increased 24-hour urinary free cortisol excretion,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elevated serum ACTH</a:t>
            </a:r>
            <a:r>
              <a:rPr lang="en-US" b="1" dirty="0"/>
              <a:t>. A </a:t>
            </a:r>
            <a:r>
              <a:rPr lang="en-US" b="1" dirty="0" err="1"/>
              <a:t>cushingoid</a:t>
            </a:r>
            <a:r>
              <a:rPr lang="en-US" b="1" dirty="0"/>
              <a:t> appearance may be present but these features can be minimal in patients with malignancies.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1024277394"/>
      </p:ext>
    </p:extLst>
  </p:cSld>
  <p:clrMapOvr>
    <a:masterClrMapping/>
  </p:clrMapOvr>
  <p:transition spd="slow">
    <p:push dir="u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2539" y="1085812"/>
            <a:ext cx="8825659" cy="706964"/>
          </a:xfrm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CYP17A1 DEFICIENCIES</a:t>
            </a:r>
            <a:br>
              <a:rPr lang="en-US" b="1" dirty="0">
                <a:solidFill>
                  <a:srgbClr val="FFC000"/>
                </a:solidFill>
              </a:rPr>
            </a:br>
            <a:endParaRPr lang="fa-IR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8621" y="2129883"/>
            <a:ext cx="8825659" cy="34163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The hallmarks of 17OHD, include </a:t>
            </a:r>
            <a:r>
              <a:rPr lang="en-US" b="1" dirty="0">
                <a:solidFill>
                  <a:srgbClr val="FF0000"/>
                </a:solidFill>
              </a:rPr>
              <a:t>hypertension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hypokalemia </a:t>
            </a:r>
            <a:r>
              <a:rPr lang="en-US" b="1" dirty="0"/>
              <a:t>due to the accumulation of </a:t>
            </a:r>
            <a:r>
              <a:rPr lang="en-US" b="1" dirty="0">
                <a:solidFill>
                  <a:srgbClr val="FF0000"/>
                </a:solidFill>
              </a:rPr>
              <a:t>cortisol precursors </a:t>
            </a:r>
            <a:r>
              <a:rPr lang="en-US" b="1" dirty="0"/>
              <a:t>with </a:t>
            </a:r>
            <a:r>
              <a:rPr lang="en-US" b="1" dirty="0">
                <a:solidFill>
                  <a:srgbClr val="FF0000"/>
                </a:solidFill>
              </a:rPr>
              <a:t>mineralocorticoid activity </a:t>
            </a:r>
            <a:r>
              <a:rPr lang="en-US" b="1" dirty="0"/>
              <a:t>upstream of the block, plus </a:t>
            </a:r>
            <a:r>
              <a:rPr lang="en-US" b="1" dirty="0">
                <a:solidFill>
                  <a:srgbClr val="00B0F0"/>
                </a:solidFill>
              </a:rPr>
              <a:t>sexual infantilism </a:t>
            </a:r>
            <a:r>
              <a:rPr lang="en-US" b="1" dirty="0"/>
              <a:t>due to inability to synthesize androgens and estrogens. Unlike most other forms of CAH, </a:t>
            </a:r>
            <a:r>
              <a:rPr lang="en-US" b="1" dirty="0">
                <a:solidFill>
                  <a:srgbClr val="FF0000"/>
                </a:solidFill>
              </a:rPr>
              <a:t>mineralocorticoid excess </a:t>
            </a:r>
            <a:r>
              <a:rPr lang="en-US" b="1" dirty="0"/>
              <a:t>and high </a:t>
            </a:r>
            <a:r>
              <a:rPr lang="en-US" b="1" dirty="0" err="1">
                <a:solidFill>
                  <a:srgbClr val="FF0000"/>
                </a:solidFill>
              </a:rPr>
              <a:t>corticosterone</a:t>
            </a:r>
            <a:r>
              <a:rPr lang="en-US" b="1" dirty="0">
                <a:solidFill>
                  <a:srgbClr val="FF0000"/>
                </a:solidFill>
              </a:rPr>
              <a:t> production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</a:rPr>
              <a:t>DOC </a:t>
            </a:r>
            <a:r>
              <a:rPr lang="en-US" b="1" dirty="0"/>
              <a:t>binds with high affinity to the mineralocorticoid receptor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DOC excess causes </a:t>
            </a:r>
            <a:r>
              <a:rPr lang="en-US" b="1" dirty="0">
                <a:solidFill>
                  <a:srgbClr val="FF0000"/>
                </a:solidFill>
              </a:rPr>
              <a:t>volume expansion</a:t>
            </a:r>
            <a:r>
              <a:rPr lang="en-US" b="1" dirty="0"/>
              <a:t>, </a:t>
            </a:r>
            <a:r>
              <a:rPr lang="en-US" b="1" dirty="0">
                <a:solidFill>
                  <a:srgbClr val="FF0000"/>
                </a:solidFill>
              </a:rPr>
              <a:t>hypertension</a:t>
            </a:r>
            <a:r>
              <a:rPr lang="en-US" b="1" dirty="0"/>
              <a:t>, and </a:t>
            </a:r>
            <a:r>
              <a:rPr lang="en-US" b="1" dirty="0" err="1">
                <a:solidFill>
                  <a:srgbClr val="FF0000"/>
                </a:solidFill>
              </a:rPr>
              <a:t>kaluresis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despite </a:t>
            </a:r>
            <a:r>
              <a:rPr lang="en-US" b="1" dirty="0">
                <a:solidFill>
                  <a:srgbClr val="FF0000"/>
                </a:solidFill>
              </a:rPr>
              <a:t>suppressed renin and aldosterone production</a:t>
            </a:r>
            <a:endParaRPr lang="fa-I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071983"/>
      </p:ext>
    </p:extLst>
  </p:cSld>
  <p:clrMapOvr>
    <a:masterClrMapping/>
  </p:clrMapOvr>
  <p:transition spd="slow">
    <p:push dir="u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000000"/>
                </a:solidFill>
              </a:rPr>
              <a:t>The classic presentation of severe 17OHD in </a:t>
            </a:r>
            <a:r>
              <a:rPr lang="en-US" sz="2000" b="1" dirty="0">
                <a:solidFill>
                  <a:srgbClr val="FF0000"/>
                </a:solidFill>
              </a:rPr>
              <a:t>phenotypic females </a:t>
            </a:r>
            <a:r>
              <a:rPr lang="en-US" sz="2000" b="1" dirty="0">
                <a:solidFill>
                  <a:srgbClr val="000000"/>
                </a:solidFill>
              </a:rPr>
              <a:t>(who can have 46,XX or 46,XY karyotype) includes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The hypertension</a:t>
            </a:r>
            <a:r>
              <a:rPr lang="en-US" sz="2000" b="1" dirty="0"/>
              <a:t>, which is typically detected in </a:t>
            </a:r>
            <a:r>
              <a:rPr lang="en-US" sz="2000" b="1" dirty="0">
                <a:solidFill>
                  <a:srgbClr val="FF0000"/>
                </a:solidFill>
              </a:rPr>
              <a:t>early adulthood </a:t>
            </a:r>
            <a:r>
              <a:rPr lang="en-US" sz="2000" b="1" dirty="0"/>
              <a:t>, may be present much earlier  and can be severe but may be normalized with treatment </a:t>
            </a:r>
          </a:p>
        </p:txBody>
      </p:sp>
    </p:spTree>
    <p:extLst>
      <p:ext uri="{BB962C8B-B14F-4D97-AF65-F5344CB8AC3E}">
        <p14:creationId xmlns:p14="http://schemas.microsoft.com/office/powerpoint/2010/main" val="3589054062"/>
      </p:ext>
    </p:extLst>
  </p:cSld>
  <p:clrMapOvr>
    <a:masterClrMapping/>
  </p:clrMapOvr>
  <p:transition spd="slow">
    <p:push dir="u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Diagnosis — The diagnosis of 17OHD is established by demonstrating an elevated precursor-to-product ratio in serum at baseline or under </a:t>
            </a:r>
            <a:r>
              <a:rPr lang="en-US" b="1" dirty="0" err="1"/>
              <a:t>cosyntropin</a:t>
            </a:r>
            <a:r>
              <a:rPr lang="en-US" b="1" dirty="0"/>
              <a:t> stimulation In general, the diagnosis is established by showing elevated </a:t>
            </a:r>
            <a:r>
              <a:rPr lang="en-US" b="1" dirty="0">
                <a:solidFill>
                  <a:srgbClr val="FF0000"/>
                </a:solidFill>
              </a:rPr>
              <a:t>DOC (&gt;100 ng/</a:t>
            </a:r>
            <a:r>
              <a:rPr lang="en-US" b="1" dirty="0" err="1">
                <a:solidFill>
                  <a:srgbClr val="FF0000"/>
                </a:solidFill>
              </a:rPr>
              <a:t>dL</a:t>
            </a:r>
            <a:r>
              <a:rPr lang="en-US" b="1" dirty="0">
                <a:solidFill>
                  <a:srgbClr val="FF0000"/>
                </a:solidFill>
              </a:rPr>
              <a:t> [&gt;3 </a:t>
            </a:r>
            <a:r>
              <a:rPr lang="en-US" b="1" dirty="0" err="1">
                <a:solidFill>
                  <a:srgbClr val="FF0000"/>
                </a:solidFill>
              </a:rPr>
              <a:t>nmol</a:t>
            </a:r>
            <a:r>
              <a:rPr lang="en-US" b="1" dirty="0">
                <a:solidFill>
                  <a:srgbClr val="FF0000"/>
                </a:solidFill>
              </a:rPr>
              <a:t>/L]) </a:t>
            </a:r>
            <a:r>
              <a:rPr lang="en-US" b="1" dirty="0"/>
              <a:t>and </a:t>
            </a:r>
            <a:r>
              <a:rPr lang="en-US" b="1" dirty="0" err="1">
                <a:solidFill>
                  <a:srgbClr val="FF0000"/>
                </a:solidFill>
              </a:rPr>
              <a:t>corticosterone</a:t>
            </a:r>
            <a:r>
              <a:rPr lang="en-US" b="1" dirty="0">
                <a:solidFill>
                  <a:srgbClr val="FF0000"/>
                </a:solidFill>
              </a:rPr>
              <a:t> (&gt;4000 ng/</a:t>
            </a:r>
            <a:r>
              <a:rPr lang="en-US" b="1" dirty="0" err="1">
                <a:solidFill>
                  <a:srgbClr val="FF0000"/>
                </a:solidFill>
              </a:rPr>
              <a:t>dL</a:t>
            </a:r>
            <a:r>
              <a:rPr lang="en-US" b="1" dirty="0">
                <a:solidFill>
                  <a:srgbClr val="FF0000"/>
                </a:solidFill>
              </a:rPr>
              <a:t> [&gt;116 </a:t>
            </a:r>
            <a:r>
              <a:rPr lang="en-US" b="1" dirty="0" err="1">
                <a:solidFill>
                  <a:srgbClr val="FF0000"/>
                </a:solidFill>
              </a:rPr>
              <a:t>nmol</a:t>
            </a:r>
            <a:r>
              <a:rPr lang="en-US" b="1" dirty="0">
                <a:solidFill>
                  <a:srgbClr val="FF0000"/>
                </a:solidFill>
              </a:rPr>
              <a:t>/L]) </a:t>
            </a:r>
            <a:r>
              <a:rPr lang="en-US" b="1" dirty="0">
                <a:solidFill>
                  <a:srgbClr val="00B0F0"/>
                </a:solidFill>
              </a:rPr>
              <a:t>with low cortisol (&lt;5 mcg/</a:t>
            </a:r>
            <a:r>
              <a:rPr lang="en-US" b="1" dirty="0" err="1">
                <a:solidFill>
                  <a:srgbClr val="00B0F0"/>
                </a:solidFill>
              </a:rPr>
              <a:t>dL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/>
              <a:t>[&lt;138 </a:t>
            </a:r>
            <a:r>
              <a:rPr lang="en-US" b="1" dirty="0" err="1"/>
              <a:t>nmol</a:t>
            </a:r>
            <a:r>
              <a:rPr lang="en-US" b="1" dirty="0"/>
              <a:t>/L]), androgens, and estrogens. Progesterone is also elevated , </a:t>
            </a:r>
            <a:r>
              <a:rPr lang="en-US" b="1" dirty="0">
                <a:solidFill>
                  <a:srgbClr val="00B0F0"/>
                </a:solidFill>
              </a:rPr>
              <a:t>while aldosterone and renin are suppressed </a:t>
            </a:r>
            <a:r>
              <a:rPr lang="en-US" b="1" dirty="0"/>
              <a:t>Gonadotropins and corticotropin (ACTH) are elevated even in children.</a:t>
            </a:r>
          </a:p>
        </p:txBody>
      </p:sp>
    </p:spTree>
    <p:extLst>
      <p:ext uri="{BB962C8B-B14F-4D97-AF65-F5344CB8AC3E}">
        <p14:creationId xmlns:p14="http://schemas.microsoft.com/office/powerpoint/2010/main" val="612458874"/>
      </p:ext>
    </p:extLst>
  </p:cSld>
  <p:clrMapOvr>
    <a:masterClrMapping/>
  </p:clrMapOvr>
  <p:transition spd="slow">
    <p:push dir="u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Genetics </a:t>
            </a:r>
            <a:r>
              <a:rPr lang="en-US" b="1" dirty="0"/>
              <a:t>— As expected with an autosomal recessive inheritance, some patients were offspring of consanguineous marriages, and obligate heterozygotes have mild defects in 17-hydroxylation, which can be revealed by ACTH stimulation </a:t>
            </a:r>
          </a:p>
          <a:p>
            <a:endParaRPr lang="en-US" b="1" dirty="0"/>
          </a:p>
          <a:p>
            <a:r>
              <a:rPr lang="en-US" b="1" dirty="0"/>
              <a:t>Approximately </a:t>
            </a:r>
            <a:r>
              <a:rPr lang="en-US" b="1" dirty="0">
                <a:solidFill>
                  <a:srgbClr val="FF0000"/>
                </a:solidFill>
              </a:rPr>
              <a:t>100 different mutations </a:t>
            </a:r>
            <a:r>
              <a:rPr lang="en-US" b="1" dirty="0"/>
              <a:t>in the CYP17A1 gene, which is located on chromosome 10q24.3 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In general, the severity of the clinical phenotype correlates with the degree of impairment of enzymatic activity demonstrated in heterologous assay systems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4097800141"/>
      </p:ext>
    </p:extLst>
  </p:cSld>
  <p:clrMapOvr>
    <a:masterClrMapping/>
  </p:clrMapOvr>
  <p:transition spd="slow">
    <p:push dir="u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84" y="1120318"/>
            <a:ext cx="8825659" cy="706964"/>
          </a:xfrm>
        </p:spPr>
        <p:txBody>
          <a:bodyPr/>
          <a:lstStyle/>
          <a:p>
            <a:r>
              <a:rPr lang="en-US" sz="3200" b="1" dirty="0">
                <a:solidFill>
                  <a:srgbClr val="FFC000"/>
                </a:solidFill>
              </a:rPr>
              <a:t>11-BETA-HYDROXYLASE DEFICIENCY</a:t>
            </a:r>
            <a:br>
              <a:rPr lang="en-US" sz="3200" b="1" dirty="0">
                <a:solidFill>
                  <a:srgbClr val="FFC000"/>
                </a:solidFill>
              </a:rPr>
            </a:br>
            <a:endParaRPr lang="fa-IR" sz="32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383" y="2118898"/>
            <a:ext cx="8825659" cy="34163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phenotype of 11OHD is a mix of </a:t>
            </a:r>
            <a:r>
              <a:rPr lang="en-US" b="1" dirty="0">
                <a:solidFill>
                  <a:srgbClr val="FF0000"/>
                </a:solidFill>
              </a:rPr>
              <a:t>androgen excess </a:t>
            </a:r>
            <a:r>
              <a:rPr lang="en-US" b="1" dirty="0"/>
              <a:t>(as in 21-hydroxylase deficiency [21OHD]) with </a:t>
            </a:r>
            <a:r>
              <a:rPr lang="en-US" b="1" dirty="0">
                <a:solidFill>
                  <a:srgbClr val="FF0000"/>
                </a:solidFill>
              </a:rPr>
              <a:t>mineralocorticoid excess </a:t>
            </a:r>
            <a:r>
              <a:rPr lang="en-US" b="1" dirty="0"/>
              <a:t>as in combined 17-hydroxylase/17,20-lyase deficiency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The clinical manifestations of the disorder result from high adrenal production of the </a:t>
            </a:r>
            <a:r>
              <a:rPr lang="en-US" b="1" dirty="0">
                <a:solidFill>
                  <a:srgbClr val="FF0000"/>
                </a:solidFill>
              </a:rPr>
              <a:t>mineralocorticoid DOC </a:t>
            </a:r>
            <a:r>
              <a:rPr lang="en-US" b="1" dirty="0"/>
              <a:t>and </a:t>
            </a:r>
            <a:r>
              <a:rPr lang="en-US" b="1" dirty="0">
                <a:solidFill>
                  <a:srgbClr val="FF0000"/>
                </a:solidFill>
              </a:rPr>
              <a:t>androgen precursors,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</a:rPr>
              <a:t>Classically, female newborns are identified with </a:t>
            </a:r>
            <a:r>
              <a:rPr lang="en-US" b="1" dirty="0">
                <a:solidFill>
                  <a:srgbClr val="C00000"/>
                </a:solidFill>
              </a:rPr>
              <a:t>atypical genitalia</a:t>
            </a:r>
            <a:r>
              <a:rPr lang="en-US" b="1" dirty="0">
                <a:solidFill>
                  <a:srgbClr val="000000"/>
                </a:solidFill>
              </a:rPr>
              <a:t>, including </a:t>
            </a:r>
            <a:r>
              <a:rPr lang="en-US" b="1" dirty="0">
                <a:solidFill>
                  <a:srgbClr val="C00000"/>
                </a:solidFill>
              </a:rPr>
              <a:t>clitoral enlargement </a:t>
            </a:r>
            <a:r>
              <a:rPr lang="en-US" b="1" dirty="0">
                <a:solidFill>
                  <a:srgbClr val="000000"/>
                </a:solidFill>
              </a:rPr>
              <a:t>and labioscrotal fusion as in 21OHD, Boys may have </a:t>
            </a:r>
            <a:r>
              <a:rPr lang="en-US" b="1" dirty="0">
                <a:solidFill>
                  <a:srgbClr val="C00000"/>
                </a:solidFill>
              </a:rPr>
              <a:t>increased penile size</a:t>
            </a:r>
            <a:r>
              <a:rPr lang="en-US" b="1" dirty="0">
                <a:solidFill>
                  <a:srgbClr val="000000"/>
                </a:solidFill>
              </a:rPr>
              <a:t>,  </a:t>
            </a:r>
            <a:endParaRPr lang="fa-I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94221"/>
      </p:ext>
    </p:extLst>
  </p:cSld>
  <p:clrMapOvr>
    <a:masterClrMapping/>
  </p:clrMapOvr>
  <p:transition spd="slow">
    <p:push dir="u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8253" y="2801908"/>
            <a:ext cx="8825659" cy="34163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Hypertension </a:t>
            </a:r>
            <a:r>
              <a:rPr lang="en-US" sz="2000" b="1" dirty="0"/>
              <a:t>occurs in approximately </a:t>
            </a:r>
            <a:r>
              <a:rPr lang="en-US" sz="2000" b="1" dirty="0">
                <a:solidFill>
                  <a:srgbClr val="FF0000"/>
                </a:solidFill>
              </a:rPr>
              <a:t>two-thirds of patients</a:t>
            </a:r>
            <a:r>
              <a:rPr lang="en-US" sz="2000" b="1" dirty="0"/>
              <a:t>, often </a:t>
            </a:r>
            <a:r>
              <a:rPr lang="en-US" sz="2000" b="1" dirty="0">
                <a:solidFill>
                  <a:srgbClr val="FF0000"/>
                </a:solidFill>
              </a:rPr>
              <a:t>early in life </a:t>
            </a:r>
            <a:r>
              <a:rPr lang="en-US" sz="2000" b="1" dirty="0"/>
              <a:t>Although it is ascribed to DOC excess, the correlations between blood pressure and serum DOC concentrations or severity of the deficiency based on genotype are poor.</a:t>
            </a:r>
          </a:p>
          <a:p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hypertension </a:t>
            </a:r>
            <a:r>
              <a:rPr lang="en-US" sz="2000" b="1" dirty="0"/>
              <a:t>is often accompanied by </a:t>
            </a:r>
            <a:r>
              <a:rPr lang="en-US" sz="2000" b="1" dirty="0">
                <a:solidFill>
                  <a:srgbClr val="FF0000"/>
                </a:solidFill>
              </a:rPr>
              <a:t>hypokalemia</a:t>
            </a:r>
            <a:r>
              <a:rPr lang="en-US" sz="2000" b="1" dirty="0"/>
              <a:t> with </a:t>
            </a:r>
            <a:r>
              <a:rPr lang="en-US" sz="2000" b="1" dirty="0">
                <a:solidFill>
                  <a:srgbClr val="FF0000"/>
                </a:solidFill>
              </a:rPr>
              <a:t>suppression </a:t>
            </a:r>
            <a:r>
              <a:rPr lang="en-US" sz="2000" b="1" dirty="0"/>
              <a:t>of plasma </a:t>
            </a:r>
            <a:r>
              <a:rPr lang="en-US" sz="2000" b="1" dirty="0">
                <a:solidFill>
                  <a:srgbClr val="FF0000"/>
                </a:solidFill>
              </a:rPr>
              <a:t>renin activity </a:t>
            </a:r>
            <a:r>
              <a:rPr lang="en-US" sz="2000" b="1" dirty="0"/>
              <a:t>and </a:t>
            </a:r>
            <a:r>
              <a:rPr lang="en-US" sz="2000" b="1" dirty="0">
                <a:solidFill>
                  <a:srgbClr val="FF0000"/>
                </a:solidFill>
              </a:rPr>
              <a:t>aldosterone</a:t>
            </a:r>
            <a:r>
              <a:rPr lang="en-US" sz="2000" b="1" dirty="0"/>
              <a:t> due to </a:t>
            </a:r>
            <a:r>
              <a:rPr lang="en-US" sz="2000" b="1" dirty="0">
                <a:solidFill>
                  <a:srgbClr val="FF0000"/>
                </a:solidFill>
              </a:rPr>
              <a:t>volume expansion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The </a:t>
            </a:r>
            <a:r>
              <a:rPr lang="en-US" sz="2000" b="1" dirty="0">
                <a:solidFill>
                  <a:srgbClr val="FF0000"/>
                </a:solidFill>
              </a:rPr>
              <a:t>hypertension and hypokalemia </a:t>
            </a:r>
            <a:r>
              <a:rPr lang="en-US" sz="2000" b="1" dirty="0"/>
              <a:t>distinguish 11OHD </a:t>
            </a:r>
            <a:r>
              <a:rPr lang="en-US" sz="2000" b="1" dirty="0">
                <a:solidFill>
                  <a:srgbClr val="FF0000"/>
                </a:solidFill>
              </a:rPr>
              <a:t>from 21OHD </a:t>
            </a:r>
            <a:r>
              <a:rPr lang="en-US" sz="2000" b="1" dirty="0"/>
              <a:t>and HSD3B2 deficiency, and the </a:t>
            </a:r>
            <a:r>
              <a:rPr lang="en-US" sz="2000" b="1" dirty="0">
                <a:solidFill>
                  <a:srgbClr val="FF0000"/>
                </a:solidFill>
              </a:rPr>
              <a:t>androgen excess </a:t>
            </a:r>
            <a:r>
              <a:rPr lang="en-US" sz="2000" b="1" dirty="0"/>
              <a:t>distinguishes 11OHD </a:t>
            </a:r>
            <a:r>
              <a:rPr lang="en-US" sz="2000" b="1" dirty="0">
                <a:solidFill>
                  <a:srgbClr val="FF0000"/>
                </a:solidFill>
              </a:rPr>
              <a:t>from 17OHD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28505808"/>
      </p:ext>
    </p:extLst>
  </p:cSld>
  <p:clrMapOvr>
    <a:masterClrMapping/>
  </p:clrMapOvr>
  <p:transition spd="slow">
    <p:push dir="u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191" y="2648326"/>
            <a:ext cx="8825659" cy="34163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●High serum concentrations of</a:t>
            </a:r>
            <a:r>
              <a:rPr lang="en-US" sz="2000" b="1" dirty="0">
                <a:solidFill>
                  <a:srgbClr val="FF0000"/>
                </a:solidFill>
              </a:rPr>
              <a:t> 11-deoxycortisol</a:t>
            </a:r>
            <a:r>
              <a:rPr lang="en-US" sz="2000" b="1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DOC</a:t>
            </a:r>
            <a:r>
              <a:rPr lang="en-US" sz="2000" b="1" dirty="0"/>
              <a:t>, </a:t>
            </a:r>
            <a:r>
              <a:rPr lang="en-US" sz="2000" b="1" dirty="0" err="1">
                <a:solidFill>
                  <a:srgbClr val="FF0000"/>
                </a:solidFill>
              </a:rPr>
              <a:t>androstenedione</a:t>
            </a:r>
            <a:r>
              <a:rPr lang="en-US" sz="2000" b="1" dirty="0"/>
              <a:t>, and </a:t>
            </a:r>
            <a:r>
              <a:rPr lang="en-US" sz="2000" b="1" dirty="0">
                <a:solidFill>
                  <a:srgbClr val="FF0000"/>
                </a:solidFill>
              </a:rPr>
              <a:t>testosterone</a:t>
            </a:r>
            <a:r>
              <a:rPr lang="en-US" sz="2000" b="1" dirty="0"/>
              <a:t>, with </a:t>
            </a:r>
            <a:r>
              <a:rPr lang="en-US" sz="2000" b="1" dirty="0">
                <a:solidFill>
                  <a:srgbClr val="00B0F0"/>
                </a:solidFill>
              </a:rPr>
              <a:t>low cortisol and </a:t>
            </a:r>
            <a:r>
              <a:rPr lang="en-US" sz="2000" b="1" dirty="0" err="1">
                <a:solidFill>
                  <a:srgbClr val="00B0F0"/>
                </a:solidFill>
              </a:rPr>
              <a:t>corticosterone</a:t>
            </a:r>
            <a:endParaRPr lang="en-US" sz="2000" b="1" dirty="0"/>
          </a:p>
          <a:p>
            <a:r>
              <a:rPr lang="en-US" sz="2000" b="1" dirty="0"/>
              <a:t>●Increased </a:t>
            </a:r>
            <a:r>
              <a:rPr lang="en-US" sz="2000" b="1" dirty="0">
                <a:solidFill>
                  <a:srgbClr val="FF0000"/>
                </a:solidFill>
              </a:rPr>
              <a:t>urinary excretion of 11-deoxysteroid metabolites</a:t>
            </a:r>
            <a:r>
              <a:rPr lang="en-US" sz="2000" b="1" dirty="0"/>
              <a:t>, most prominently </a:t>
            </a:r>
            <a:r>
              <a:rPr lang="en-US" sz="2000" b="1" dirty="0">
                <a:solidFill>
                  <a:srgbClr val="FF0000"/>
                </a:solidFill>
              </a:rPr>
              <a:t>tetrahydro metabolites of 11-deoxycortisol and DOC</a:t>
            </a:r>
            <a:r>
              <a:rPr lang="en-US" sz="2000" b="1" dirty="0"/>
              <a:t>, Urinary excretion of </a:t>
            </a:r>
            <a:r>
              <a:rPr lang="en-US" sz="2000" b="1" dirty="0">
                <a:solidFill>
                  <a:srgbClr val="FF0000"/>
                </a:solidFill>
              </a:rPr>
              <a:t>17-ketosteroids </a:t>
            </a:r>
            <a:r>
              <a:rPr lang="en-US" sz="2000" b="1" dirty="0"/>
              <a:t>and of </a:t>
            </a:r>
            <a:r>
              <a:rPr lang="en-US" sz="2000" b="1" dirty="0">
                <a:solidFill>
                  <a:srgbClr val="FF0000"/>
                </a:solidFill>
              </a:rPr>
              <a:t>all 19-carbon steroids</a:t>
            </a:r>
            <a:r>
              <a:rPr lang="en-US" sz="2000" b="1" dirty="0"/>
              <a:t>, which reflects integrated androgen synthesis, is </a:t>
            </a:r>
            <a:r>
              <a:rPr lang="en-US" sz="2000" b="1" dirty="0">
                <a:solidFill>
                  <a:srgbClr val="FF0000"/>
                </a:solidFill>
              </a:rPr>
              <a:t>also increased</a:t>
            </a:r>
            <a:r>
              <a:rPr lang="en-US" sz="2000" b="1" dirty="0"/>
              <a:t>.</a:t>
            </a:r>
          </a:p>
          <a:p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35841780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4173" y="2164963"/>
            <a:ext cx="8571690" cy="4963626"/>
          </a:xfrm>
        </p:spPr>
        <p:txBody>
          <a:bodyPr>
            <a:noAutofit/>
          </a:bodyPr>
          <a:lstStyle/>
          <a:p>
            <a:endParaRPr lang="en-US" sz="2000" b="1" dirty="0"/>
          </a:p>
          <a:p>
            <a:r>
              <a:rPr lang="en-US" sz="2000" b="1" dirty="0"/>
              <a:t>Clinical findings of</a:t>
            </a:r>
            <a:r>
              <a:rPr lang="en-US" sz="2000" b="1" dirty="0">
                <a:solidFill>
                  <a:srgbClr val="FF0000"/>
                </a:solidFill>
              </a:rPr>
              <a:t> arthritis </a:t>
            </a:r>
            <a:r>
              <a:rPr lang="en-US" sz="2000" b="1" dirty="0"/>
              <a:t>or </a:t>
            </a:r>
            <a:r>
              <a:rPr lang="en-US" sz="2000" b="1" dirty="0">
                <a:solidFill>
                  <a:srgbClr val="FF0000"/>
                </a:solidFill>
              </a:rPr>
              <a:t>rash </a:t>
            </a:r>
            <a:r>
              <a:rPr lang="en-US" sz="2000" b="1" dirty="0"/>
              <a:t>may be suggestive of glomerulonephritis due to systemic disorders, such as immunoglobulin A </a:t>
            </a:r>
            <a:r>
              <a:rPr lang="en-US" sz="2000" b="1" dirty="0">
                <a:solidFill>
                  <a:srgbClr val="FF0000"/>
                </a:solidFill>
              </a:rPr>
              <a:t>vasculitis</a:t>
            </a:r>
            <a:r>
              <a:rPr lang="en-US" sz="2000" b="1" dirty="0"/>
              <a:t> (</a:t>
            </a:r>
            <a:r>
              <a:rPr lang="en-US" sz="2000" b="1" dirty="0" err="1"/>
              <a:t>IgAV</a:t>
            </a:r>
            <a:r>
              <a:rPr lang="en-US" sz="2000" b="1" dirty="0"/>
              <a:t>; </a:t>
            </a:r>
            <a:r>
              <a:rPr lang="en-US" sz="2000" b="1" dirty="0" err="1"/>
              <a:t>Henoch-Schönlein</a:t>
            </a:r>
            <a:r>
              <a:rPr lang="en-US" sz="2000" b="1" dirty="0"/>
              <a:t> </a:t>
            </a:r>
            <a:r>
              <a:rPr lang="en-US" sz="2000" b="1" dirty="0" err="1"/>
              <a:t>purpura</a:t>
            </a:r>
            <a:r>
              <a:rPr lang="en-US" sz="2000" b="1" dirty="0"/>
              <a:t> [</a:t>
            </a:r>
            <a:r>
              <a:rPr lang="en-US" sz="2000" b="1" dirty="0">
                <a:solidFill>
                  <a:srgbClr val="FF0000"/>
                </a:solidFill>
              </a:rPr>
              <a:t>HSP]) </a:t>
            </a:r>
            <a:r>
              <a:rPr lang="en-US" sz="2000" b="1" dirty="0"/>
              <a:t>or systemic lupus erythematosus (</a:t>
            </a:r>
            <a:r>
              <a:rPr lang="en-US" sz="2000" b="1" dirty="0">
                <a:solidFill>
                  <a:srgbClr val="FF0000"/>
                </a:solidFill>
              </a:rPr>
              <a:t>SLE). </a:t>
            </a:r>
            <a:r>
              <a:rPr lang="en-US" sz="2000" b="1" dirty="0"/>
              <a:t>Abdominal pain may also be present in patients with </a:t>
            </a:r>
            <a:r>
              <a:rPr lang="en-US" sz="2000" b="1" dirty="0" err="1"/>
              <a:t>IgAV</a:t>
            </a:r>
            <a:r>
              <a:rPr lang="en-US" sz="2000" b="1" dirty="0"/>
              <a:t> (HSP).</a:t>
            </a:r>
          </a:p>
          <a:p>
            <a:r>
              <a:rPr lang="en-US" sz="2000" b="1" dirty="0"/>
              <a:t>The presence of an </a:t>
            </a:r>
            <a:r>
              <a:rPr lang="en-US" sz="2000" b="1" dirty="0">
                <a:solidFill>
                  <a:srgbClr val="FF0000"/>
                </a:solidFill>
              </a:rPr>
              <a:t>abdominal bruit </a:t>
            </a:r>
            <a:r>
              <a:rPr lang="en-US" sz="2000" b="1" dirty="0"/>
              <a:t>raises the possibility of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renovascular</a:t>
            </a:r>
            <a:r>
              <a:rPr lang="en-US" sz="2000" b="1" dirty="0"/>
              <a:t> disease, but its absence does not exclude the diagnosis.</a:t>
            </a:r>
          </a:p>
          <a:p>
            <a:r>
              <a:rPr lang="en-US" sz="2000" b="1" dirty="0" err="1">
                <a:solidFill>
                  <a:srgbClr val="FF0000"/>
                </a:solidFill>
              </a:rPr>
              <a:t>Coarctation</a:t>
            </a:r>
            <a:r>
              <a:rPr lang="en-US" sz="2000" b="1" dirty="0"/>
              <a:t> of the aorta is suggested by findings of</a:t>
            </a:r>
            <a:r>
              <a:rPr lang="en-US" sz="2000" b="1" dirty="0">
                <a:solidFill>
                  <a:srgbClr val="FF0000"/>
                </a:solidFill>
              </a:rPr>
              <a:t> hypertension </a:t>
            </a:r>
            <a:r>
              <a:rPr lang="en-US" sz="2000" b="1" dirty="0"/>
              <a:t>in the </a:t>
            </a:r>
            <a:r>
              <a:rPr lang="en-US" sz="2000" b="1" dirty="0">
                <a:solidFill>
                  <a:srgbClr val="FF0000"/>
                </a:solidFill>
              </a:rPr>
              <a:t>upper extremities</a:t>
            </a:r>
            <a:r>
              <a:rPr lang="en-US" sz="2000" b="1" dirty="0"/>
              <a:t>, low or unobtainable blood pressure in the lower extremities, and diminished or delayed femoral pulses.</a:t>
            </a:r>
          </a:p>
        </p:txBody>
      </p:sp>
    </p:spTree>
    <p:extLst>
      <p:ext uri="{BB962C8B-B14F-4D97-AF65-F5344CB8AC3E}">
        <p14:creationId xmlns:p14="http://schemas.microsoft.com/office/powerpoint/2010/main" val="2695123904"/>
      </p:ext>
    </p:extLst>
  </p:cSld>
  <p:clrMapOvr>
    <a:masterClrMapping/>
  </p:clrMapOvr>
  <p:transition spd="slow">
    <p:push dir="u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5DEB0-4A74-417F-BA2C-D784FE4B2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C7C3D-EF0D-4444-8F54-ED8E1F9AD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3069665"/>
            <a:ext cx="8825659" cy="3416300"/>
          </a:xfrm>
        </p:spPr>
        <p:txBody>
          <a:bodyPr>
            <a:normAutofit/>
          </a:bodyPr>
          <a:lstStyle/>
          <a:p>
            <a:r>
              <a:rPr lang="en-US" sz="2000" b="1" dirty="0"/>
              <a:t>In affected neonates, the diagnosis is most efficiently established by high </a:t>
            </a:r>
            <a:r>
              <a:rPr lang="en-US" sz="2000" b="1" dirty="0">
                <a:solidFill>
                  <a:srgbClr val="00B0F0"/>
                </a:solidFill>
              </a:rPr>
              <a:t>basal and cosyntropin-stimulated </a:t>
            </a:r>
            <a:r>
              <a:rPr lang="en-US" sz="2000" b="1" dirty="0">
                <a:solidFill>
                  <a:srgbClr val="C00000"/>
                </a:solidFill>
              </a:rPr>
              <a:t>serum 11-deoxycortisol concentrations </a:t>
            </a:r>
            <a:r>
              <a:rPr lang="en-US" sz="2000" b="1" dirty="0"/>
              <a:t>with </a:t>
            </a:r>
            <a:r>
              <a:rPr lang="en-US" sz="2000" b="1" dirty="0">
                <a:solidFill>
                  <a:srgbClr val="FF0000"/>
                </a:solidFill>
              </a:rPr>
              <a:t>low cortisol </a:t>
            </a:r>
            <a:r>
              <a:rPr lang="en-US" sz="2000" b="1" dirty="0"/>
              <a:t>or by increased </a:t>
            </a:r>
            <a:r>
              <a:rPr lang="en-US" sz="2000" b="1" dirty="0">
                <a:solidFill>
                  <a:srgbClr val="FF0000"/>
                </a:solidFill>
              </a:rPr>
              <a:t>urinary</a:t>
            </a:r>
            <a:r>
              <a:rPr lang="en-US" sz="2000" b="1" dirty="0"/>
              <a:t> excretion of </a:t>
            </a:r>
            <a:r>
              <a:rPr lang="en-US" sz="2000" b="1" dirty="0">
                <a:solidFill>
                  <a:srgbClr val="FF0000"/>
                </a:solidFill>
              </a:rPr>
              <a:t>tetrahydro-11-deoxycortisol </a:t>
            </a:r>
            <a:r>
              <a:rPr lang="en-US" sz="2000" b="1" dirty="0"/>
              <a:t>with low cortisol metabolites </a:t>
            </a:r>
          </a:p>
        </p:txBody>
      </p:sp>
    </p:spTree>
    <p:extLst>
      <p:ext uri="{BB962C8B-B14F-4D97-AF65-F5344CB8AC3E}">
        <p14:creationId xmlns:p14="http://schemas.microsoft.com/office/powerpoint/2010/main" val="3480952304"/>
      </p:ext>
    </p:extLst>
  </p:cSld>
  <p:clrMapOvr>
    <a:masterClrMapping/>
  </p:clrMapOvr>
  <p:transition spd="slow">
    <p:push dir="u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US" sz="2000" b="1" dirty="0"/>
          </a:p>
          <a:p>
            <a:pPr>
              <a:lnSpc>
                <a:spcPct val="200000"/>
              </a:lnSpc>
            </a:pPr>
            <a:r>
              <a:rPr lang="en-US" sz="2000" b="1" dirty="0"/>
              <a:t>Genetics — The </a:t>
            </a:r>
            <a:r>
              <a:rPr lang="en-US" sz="2000" b="1" dirty="0">
                <a:solidFill>
                  <a:srgbClr val="FF0000"/>
                </a:solidFill>
              </a:rPr>
              <a:t>autosomal recessive </a:t>
            </a:r>
            <a:r>
              <a:rPr lang="en-US" sz="2000" b="1" dirty="0"/>
              <a:t>disorder 11OHD is caused by mutations of the CYP11B1 gene, located on chromosome</a:t>
            </a:r>
            <a:r>
              <a:rPr lang="en-US" sz="2000" b="1" dirty="0">
                <a:solidFill>
                  <a:srgbClr val="FF0000"/>
                </a:solidFill>
              </a:rPr>
              <a:t> 8q21-q22</a:t>
            </a:r>
            <a:r>
              <a:rPr lang="en-US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402106"/>
      </p:ext>
    </p:extLst>
  </p:cSld>
  <p:clrMapOvr>
    <a:masterClrMapping/>
  </p:clrMapOvr>
  <p:transition spd="slow">
    <p:push dir="u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solidFill>
                  <a:srgbClr val="FFC000"/>
                </a:solidFill>
              </a:rPr>
              <a:t>primary generalized glucocorticoid resistance syndrome </a:t>
            </a:r>
            <a:endParaRPr lang="fa-IR" sz="3200" b="1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9436" y="2778476"/>
            <a:ext cx="8973996" cy="497633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characterized by hypercortisolism </a:t>
            </a:r>
            <a:r>
              <a:rPr lang="en-US" b="1" dirty="0">
                <a:solidFill>
                  <a:srgbClr val="C00000"/>
                </a:solidFill>
              </a:rPr>
              <a:t>without Cushingoid features </a:t>
            </a:r>
            <a:r>
              <a:rPr lang="en-US" b="1" dirty="0"/>
              <a:t>but with manifestations caused by upregulation of the HPA axis, such as </a:t>
            </a:r>
            <a:r>
              <a:rPr lang="en-US" b="1" dirty="0">
                <a:solidFill>
                  <a:srgbClr val="C00000"/>
                </a:solidFill>
              </a:rPr>
              <a:t>hypertension</a:t>
            </a:r>
            <a:r>
              <a:rPr lang="en-US" b="1" dirty="0"/>
              <a:t> (</a:t>
            </a:r>
            <a:r>
              <a:rPr lang="en-US" b="1" dirty="0">
                <a:solidFill>
                  <a:srgbClr val="FF0000"/>
                </a:solidFill>
              </a:rPr>
              <a:t>by mineralocorticoid excess</a:t>
            </a:r>
            <a:r>
              <a:rPr lang="en-US" b="1" dirty="0"/>
              <a:t>) and </a:t>
            </a:r>
            <a:r>
              <a:rPr lang="en-US" b="1" dirty="0">
                <a:solidFill>
                  <a:srgbClr val="C00000"/>
                </a:solidFill>
              </a:rPr>
              <a:t>signs of hyperandrogenism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The pathologic cause of this syndrome is ascribed to mutations in </a:t>
            </a:r>
            <a:r>
              <a:rPr lang="en-US" b="1" dirty="0">
                <a:solidFill>
                  <a:srgbClr val="C00000"/>
                </a:solidFill>
              </a:rPr>
              <a:t>the NR3C1 </a:t>
            </a:r>
            <a:r>
              <a:rPr lang="en-US" b="1" dirty="0"/>
              <a:t>gene, which decrease the action of its encoding protein </a:t>
            </a:r>
            <a:r>
              <a:rPr lang="en-US" b="1" dirty="0" err="1"/>
              <a:t>hGR</a:t>
            </a:r>
            <a:r>
              <a:rPr lang="en-US" b="1" dirty="0"/>
              <a:t>α,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35 cases/families of this syndrome are currently reported world-wide who harbor pathologic mutations in the NR3C1 gene. </a:t>
            </a:r>
          </a:p>
        </p:txBody>
      </p:sp>
    </p:spTree>
    <p:extLst>
      <p:ext uri="{BB962C8B-B14F-4D97-AF65-F5344CB8AC3E}">
        <p14:creationId xmlns:p14="http://schemas.microsoft.com/office/powerpoint/2010/main" val="2090540927"/>
      </p:ext>
    </p:extLst>
  </p:cSld>
  <p:clrMapOvr>
    <a:masterClrMapping/>
  </p:clrMapOvr>
  <p:transition spd="slow">
    <p:push dir="u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9401" y="2639359"/>
            <a:ext cx="8825659" cy="3416300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b="1" dirty="0"/>
              <a:t>Defective human glucocorticoid receptors in the hypothalamus and pituitary cause </a:t>
            </a:r>
            <a:r>
              <a:rPr lang="en-US" b="1" dirty="0">
                <a:solidFill>
                  <a:srgbClr val="C00000"/>
                </a:solidFill>
              </a:rPr>
              <a:t>impaired glucocorticoid negative feedback </a:t>
            </a:r>
            <a:r>
              <a:rPr lang="en-US" b="1" dirty="0"/>
              <a:t>loops in patients with </a:t>
            </a:r>
            <a:r>
              <a:rPr lang="en-US" b="1" dirty="0" err="1"/>
              <a:t>Chrousos</a:t>
            </a:r>
            <a:r>
              <a:rPr lang="en-US" b="1" dirty="0"/>
              <a:t> syndrome, which leads to compensatory hypersecretion of adrenocorticotropic </a:t>
            </a:r>
            <a:r>
              <a:rPr lang="en-US" b="1" dirty="0">
                <a:solidFill>
                  <a:srgbClr val="C00000"/>
                </a:solidFill>
              </a:rPr>
              <a:t>hormone (ACTH), </a:t>
            </a:r>
            <a:r>
              <a:rPr lang="en-US" b="1" dirty="0"/>
              <a:t>corticotropin-releasing hormone </a:t>
            </a:r>
            <a:r>
              <a:rPr lang="en-US" b="1" dirty="0">
                <a:solidFill>
                  <a:srgbClr val="C00000"/>
                </a:solidFill>
              </a:rPr>
              <a:t>(CRH), </a:t>
            </a:r>
            <a:r>
              <a:rPr lang="en-US" b="1" dirty="0"/>
              <a:t>and </a:t>
            </a:r>
            <a:r>
              <a:rPr lang="en-US" b="1" dirty="0">
                <a:solidFill>
                  <a:srgbClr val="C00000"/>
                </a:solidFill>
              </a:rPr>
              <a:t>arginine vasopressin (AVP)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The diurnal rhythm of cortisol is maintained but in an elevated level and </a:t>
            </a:r>
            <a:r>
              <a:rPr lang="en-US" b="1" dirty="0">
                <a:solidFill>
                  <a:srgbClr val="C00000"/>
                </a:solidFill>
              </a:rPr>
              <a:t>no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adequate cortisol suppression </a:t>
            </a:r>
            <a:r>
              <a:rPr lang="en-US" b="1" dirty="0">
                <a:solidFill>
                  <a:srgbClr val="000000"/>
                </a:solidFill>
              </a:rPr>
              <a:t>is observed after 1mg dexamethasone </a:t>
            </a:r>
            <a:endParaRPr lang="fa-I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610559"/>
      </p:ext>
    </p:extLst>
  </p:cSld>
  <p:clrMapOvr>
    <a:masterClrMapping/>
  </p:clrMapOvr>
  <p:transition spd="slow">
    <p:push dir="u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5965" y="2164229"/>
            <a:ext cx="8825659" cy="34163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000" b="1" dirty="0"/>
          </a:p>
          <a:p>
            <a:pPr marL="0" indent="0">
              <a:lnSpc>
                <a:spcPct val="150000"/>
              </a:lnSpc>
              <a:buNone/>
            </a:pPr>
            <a:endParaRPr lang="en-US" sz="2000" b="1" dirty="0"/>
          </a:p>
          <a:p>
            <a:pPr>
              <a:lnSpc>
                <a:spcPct val="150000"/>
              </a:lnSpc>
            </a:pPr>
            <a:r>
              <a:rPr lang="en-US" sz="2000" b="1" dirty="0"/>
              <a:t>The </a:t>
            </a:r>
            <a:r>
              <a:rPr lang="en-US" sz="2000" b="1" dirty="0">
                <a:solidFill>
                  <a:srgbClr val="C00000"/>
                </a:solidFill>
              </a:rPr>
              <a:t>elevated 24-hour urinary free cortisol (UFC) </a:t>
            </a:r>
            <a:r>
              <a:rPr lang="en-US" sz="2000" b="1" dirty="0"/>
              <a:t>excretion in the absence of clinical signs of hypercortisolism and the </a:t>
            </a:r>
            <a:r>
              <a:rPr lang="en-US" sz="2000" b="1" dirty="0">
                <a:solidFill>
                  <a:srgbClr val="C00000"/>
                </a:solidFill>
              </a:rPr>
              <a:t>elevated serum cortisol</a:t>
            </a:r>
            <a:r>
              <a:rPr lang="en-US" sz="2000" b="1" dirty="0"/>
              <a:t> concentrations point to the diagnosis of generalized glucocorticoid resistance.</a:t>
            </a:r>
          </a:p>
        </p:txBody>
      </p:sp>
    </p:spTree>
    <p:extLst>
      <p:ext uri="{BB962C8B-B14F-4D97-AF65-F5344CB8AC3E}">
        <p14:creationId xmlns:p14="http://schemas.microsoft.com/office/powerpoint/2010/main" val="1258740474"/>
      </p:ext>
    </p:extLst>
  </p:cSld>
  <p:clrMapOvr>
    <a:masterClrMapping/>
  </p:clrMapOvr>
  <p:transition spd="slow">
    <p:push dir="u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The condition's clinical </a:t>
            </a:r>
            <a:r>
              <a:rPr lang="en-US" b="1" dirty="0">
                <a:solidFill>
                  <a:srgbClr val="C00000"/>
                </a:solidFill>
              </a:rPr>
              <a:t>phenotype varies </a:t>
            </a:r>
            <a:r>
              <a:rPr lang="en-US" b="1" dirty="0"/>
              <a:t>from cases </a:t>
            </a:r>
            <a:r>
              <a:rPr lang="en-US" b="1" dirty="0">
                <a:solidFill>
                  <a:srgbClr val="C00000"/>
                </a:solidFill>
              </a:rPr>
              <a:t>with no symptoms </a:t>
            </a:r>
            <a:r>
              <a:rPr lang="en-US" b="1" dirty="0"/>
              <a:t>to signs of </a:t>
            </a:r>
            <a:r>
              <a:rPr lang="en-US" b="1" dirty="0">
                <a:solidFill>
                  <a:srgbClr val="C00000"/>
                </a:solidFill>
              </a:rPr>
              <a:t>excess mineralocorticoids in </a:t>
            </a:r>
            <a:r>
              <a:rPr lang="en-US" b="1" dirty="0"/>
              <a:t>the body such as </a:t>
            </a:r>
            <a:r>
              <a:rPr lang="en-US" b="1" dirty="0">
                <a:solidFill>
                  <a:srgbClr val="C00000"/>
                </a:solidFill>
              </a:rPr>
              <a:t>hypokalemic alkalosis </a:t>
            </a:r>
            <a:r>
              <a:rPr lang="en-US" b="1" dirty="0"/>
              <a:t>and </a:t>
            </a:r>
            <a:r>
              <a:rPr lang="en-US" b="1" dirty="0">
                <a:solidFill>
                  <a:srgbClr val="C00000"/>
                </a:solidFill>
              </a:rPr>
              <a:t>hypertension</a:t>
            </a:r>
            <a:r>
              <a:rPr lang="en-US" b="1" dirty="0"/>
              <a:t> and/or </a:t>
            </a:r>
            <a:r>
              <a:rPr lang="en-US" b="1" dirty="0">
                <a:solidFill>
                  <a:srgbClr val="C00000"/>
                </a:solidFill>
              </a:rPr>
              <a:t>androgen excess</a:t>
            </a:r>
            <a:r>
              <a:rPr lang="en-US" b="1" dirty="0"/>
              <a:t>, </a:t>
            </a:r>
            <a:r>
              <a:rPr lang="en-US" b="1" dirty="0">
                <a:solidFill>
                  <a:srgbClr val="C00000"/>
                </a:solidFill>
              </a:rPr>
              <a:t>including oligospermia in males</a:t>
            </a:r>
            <a:r>
              <a:rPr lang="en-US" b="1" dirty="0"/>
              <a:t>, menstrual </a:t>
            </a:r>
            <a:r>
              <a:rPr lang="en-US" b="1" dirty="0">
                <a:solidFill>
                  <a:srgbClr val="C00000"/>
                </a:solidFill>
              </a:rPr>
              <a:t>irregularities, hypo fertility, </a:t>
            </a:r>
            <a:r>
              <a:rPr lang="en-US" b="1" dirty="0"/>
              <a:t>and </a:t>
            </a:r>
            <a:r>
              <a:rPr lang="en-US" b="1" dirty="0">
                <a:solidFill>
                  <a:srgbClr val="C00000"/>
                </a:solidFill>
              </a:rPr>
              <a:t>amenorrhea in females</a:t>
            </a:r>
            <a:r>
              <a:rPr lang="en-US" b="1" dirty="0"/>
              <a:t>, </a:t>
            </a:r>
            <a:r>
              <a:rPr lang="en-US" b="1" dirty="0">
                <a:solidFill>
                  <a:srgbClr val="C00000"/>
                </a:solidFill>
              </a:rPr>
              <a:t>precocious puberty</a:t>
            </a:r>
            <a:r>
              <a:rPr lang="en-US" b="1" dirty="0"/>
              <a:t>, male-pattern hair loss, acne, hirsutism, and </a:t>
            </a:r>
            <a:r>
              <a:rPr lang="en-US" b="1" dirty="0">
                <a:solidFill>
                  <a:srgbClr val="C00000"/>
                </a:solidFill>
              </a:rPr>
              <a:t>ambiguous genitalia at birth </a:t>
            </a:r>
            <a:r>
              <a:rPr lang="en-US" b="1" dirty="0"/>
              <a:t>with 46, XX.</a:t>
            </a:r>
          </a:p>
        </p:txBody>
      </p:sp>
    </p:spTree>
    <p:extLst>
      <p:ext uri="{BB962C8B-B14F-4D97-AF65-F5344CB8AC3E}">
        <p14:creationId xmlns:p14="http://schemas.microsoft.com/office/powerpoint/2010/main" val="27760990"/>
      </p:ext>
    </p:extLst>
  </p:cSld>
  <p:clrMapOvr>
    <a:masterClrMapping/>
  </p:clrMapOvr>
  <p:transition spd="slow">
    <p:push dir="u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96D2C-7D22-4365-929F-79D2E087E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1FEF6-6D7A-4007-ADB3-65B0C8EFC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>
                <a:solidFill>
                  <a:srgbClr val="00B0F0"/>
                </a:solidFill>
              </a:rPr>
              <a:t>In rare instances</a:t>
            </a:r>
            <a:r>
              <a:rPr lang="en-US" b="1" dirty="0"/>
              <a:t>, glucocorticoid deficiency has been reported in the following cases:</a:t>
            </a:r>
            <a:r>
              <a:rPr lang="en-US" b="1" dirty="0">
                <a:solidFill>
                  <a:srgbClr val="C00000"/>
                </a:solidFill>
              </a:rPr>
              <a:t> hypoglycemia</a:t>
            </a:r>
            <a:r>
              <a:rPr lang="en-US" b="1" dirty="0"/>
              <a:t>, </a:t>
            </a:r>
            <a:r>
              <a:rPr lang="en-US" b="1" dirty="0">
                <a:solidFill>
                  <a:srgbClr val="C00000"/>
                </a:solidFill>
              </a:rPr>
              <a:t>severe hypertension</a:t>
            </a:r>
            <a:r>
              <a:rPr lang="en-US" b="1" dirty="0"/>
              <a:t>, easy "fatigability" with feeding, </a:t>
            </a:r>
            <a:r>
              <a:rPr lang="en-US" b="1" dirty="0">
                <a:solidFill>
                  <a:srgbClr val="C00000"/>
                </a:solidFill>
              </a:rPr>
              <a:t>growth hormone deficiency</a:t>
            </a:r>
            <a:r>
              <a:rPr lang="en-US" b="1" dirty="0"/>
              <a:t>, and </a:t>
            </a:r>
            <a:r>
              <a:rPr lang="en-US" b="1" dirty="0">
                <a:solidFill>
                  <a:srgbClr val="C00000"/>
                </a:solidFill>
              </a:rPr>
              <a:t>generalized seizures </a:t>
            </a:r>
            <a:r>
              <a:rPr lang="en-US" b="1" dirty="0"/>
              <a:t>in a 2-year-old girl, </a:t>
            </a:r>
            <a:r>
              <a:rPr lang="en-US" b="1" dirty="0">
                <a:solidFill>
                  <a:srgbClr val="C00000"/>
                </a:solidFill>
              </a:rPr>
              <a:t>adult patients with chronic </a:t>
            </a:r>
            <a:r>
              <a:rPr lang="en-US" b="1" dirty="0" err="1">
                <a:solidFill>
                  <a:srgbClr val="C00000"/>
                </a:solidFill>
              </a:rPr>
              <a:t>fatigue</a:t>
            </a:r>
            <a:r>
              <a:rPr lang="en-US" b="1" dirty="0" err="1"/>
              <a:t>,and</a:t>
            </a:r>
            <a:r>
              <a:rPr lang="en-US" b="1" dirty="0"/>
              <a:t> a newborn with hypoglycemia, hypokalemia, and increased arterial pressure.</a:t>
            </a:r>
          </a:p>
        </p:txBody>
      </p:sp>
    </p:spTree>
    <p:extLst>
      <p:ext uri="{BB962C8B-B14F-4D97-AF65-F5344CB8AC3E}">
        <p14:creationId xmlns:p14="http://schemas.microsoft.com/office/powerpoint/2010/main" val="1609504258"/>
      </p:ext>
    </p:extLst>
  </p:cSld>
  <p:clrMapOvr>
    <a:masterClrMapping/>
  </p:clrMapOvr>
  <p:transition spd="slow">
    <p:push dir="u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845" y="2996948"/>
            <a:ext cx="8825659" cy="3416300"/>
          </a:xfrm>
        </p:spPr>
        <p:txBody>
          <a:bodyPr>
            <a:noAutofit/>
          </a:bodyPr>
          <a:lstStyle/>
          <a:p>
            <a:r>
              <a:rPr lang="en-US" sz="2000" b="1" dirty="0"/>
              <a:t>To confirm the diagnosis, peripheral blood mononuclear cells must be used in thymidine incorporation and dexamethasone-binding assays in conjunction with sequencing of the human glucocorticoid receptor gene</a:t>
            </a:r>
          </a:p>
        </p:txBody>
      </p:sp>
    </p:spTree>
    <p:extLst>
      <p:ext uri="{BB962C8B-B14F-4D97-AF65-F5344CB8AC3E}">
        <p14:creationId xmlns:p14="http://schemas.microsoft.com/office/powerpoint/2010/main" val="2716510504"/>
      </p:ext>
    </p:extLst>
  </p:cSld>
  <p:clrMapOvr>
    <a:masterClrMapping/>
  </p:clrMapOvr>
  <p:transition spd="slow">
    <p:push dir="u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260" y="1242610"/>
            <a:ext cx="8825659" cy="706964"/>
          </a:xfrm>
        </p:spPr>
        <p:txBody>
          <a:bodyPr/>
          <a:lstStyle/>
          <a:p>
            <a:r>
              <a:rPr lang="en-US" sz="3200" b="1" dirty="0">
                <a:solidFill>
                  <a:srgbClr val="FFC000"/>
                </a:solidFill>
              </a:rPr>
              <a:t>Primary Generalized Glucocorticoid Hypersensitivity Syndrome</a:t>
            </a:r>
            <a:br>
              <a:rPr lang="en-US" sz="3200" b="1" dirty="0">
                <a:solidFill>
                  <a:srgbClr val="FFC000"/>
                </a:solidFill>
              </a:rPr>
            </a:br>
            <a:endParaRPr lang="fa-IR" sz="32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5259" y="2433171"/>
            <a:ext cx="8825659" cy="3416300"/>
          </a:xfrm>
        </p:spPr>
        <p:txBody>
          <a:bodyPr>
            <a:noAutofit/>
          </a:bodyPr>
          <a:lstStyle/>
          <a:p>
            <a:r>
              <a:rPr lang="en-US" b="1" dirty="0"/>
              <a:t>Primary generalized glucocorticoid hypersensitivity is </a:t>
            </a:r>
            <a:r>
              <a:rPr lang="en-US" b="1" dirty="0">
                <a:solidFill>
                  <a:srgbClr val="C00000"/>
                </a:solidFill>
              </a:rPr>
              <a:t>also extremely rare</a:t>
            </a:r>
            <a:r>
              <a:rPr lang="en-US" b="1" dirty="0"/>
              <a:t>, and represents the inverse condition of primary generalized glucocorticoid resistance syndrome. </a:t>
            </a:r>
          </a:p>
          <a:p>
            <a:r>
              <a:rPr lang="en-US" b="1" dirty="0"/>
              <a:t>This syndrome is characterized by increased tissue glucocorticoid sensitivity; therefore, affected patients usually present with the cardinal clinical manifestations of </a:t>
            </a:r>
            <a:r>
              <a:rPr lang="en-US" b="1" dirty="0">
                <a:solidFill>
                  <a:srgbClr val="C00000"/>
                </a:solidFill>
              </a:rPr>
              <a:t>metabolic syndrome, </a:t>
            </a:r>
            <a:r>
              <a:rPr lang="en-US" b="1" dirty="0"/>
              <a:t>such as </a:t>
            </a:r>
            <a:r>
              <a:rPr lang="en-US" b="1" dirty="0">
                <a:solidFill>
                  <a:srgbClr val="C00000"/>
                </a:solidFill>
              </a:rPr>
              <a:t>obesity</a:t>
            </a:r>
            <a:r>
              <a:rPr lang="en-US" b="1" dirty="0"/>
              <a:t>, </a:t>
            </a:r>
            <a:r>
              <a:rPr lang="en-US" b="1" dirty="0">
                <a:solidFill>
                  <a:srgbClr val="C00000"/>
                </a:solidFill>
              </a:rPr>
              <a:t>dyslipidemia</a:t>
            </a:r>
            <a:r>
              <a:rPr lang="en-US" b="1" dirty="0"/>
              <a:t>, </a:t>
            </a:r>
            <a:r>
              <a:rPr lang="en-US" b="1" dirty="0">
                <a:solidFill>
                  <a:srgbClr val="C00000"/>
                </a:solidFill>
              </a:rPr>
              <a:t>insulin resistance, </a:t>
            </a:r>
            <a:r>
              <a:rPr lang="en-US" b="1" dirty="0"/>
              <a:t>and</a:t>
            </a:r>
            <a:r>
              <a:rPr lang="en-US" b="1" dirty="0">
                <a:solidFill>
                  <a:srgbClr val="C00000"/>
                </a:solidFill>
              </a:rPr>
              <a:t> hypertension</a:t>
            </a:r>
            <a:r>
              <a:rPr lang="en-US" b="1" dirty="0"/>
              <a:t>. However, the concentrations </a:t>
            </a:r>
            <a:r>
              <a:rPr lang="en-US" b="1" dirty="0">
                <a:solidFill>
                  <a:srgbClr val="C00000"/>
                </a:solidFill>
              </a:rPr>
              <a:t>of serum cortisol are low </a:t>
            </a:r>
            <a:r>
              <a:rPr lang="en-US" b="1" dirty="0"/>
              <a:t>or </a:t>
            </a:r>
            <a:r>
              <a:rPr lang="en-US" b="1" dirty="0">
                <a:solidFill>
                  <a:srgbClr val="C00000"/>
                </a:solidFill>
              </a:rPr>
              <a:t>even undetectable </a:t>
            </a:r>
            <a:r>
              <a:rPr lang="en-US" b="1" dirty="0"/>
              <a:t>due to compensatory </a:t>
            </a:r>
            <a:r>
              <a:rPr lang="en-US" b="1" dirty="0">
                <a:solidFill>
                  <a:srgbClr val="C00000"/>
                </a:solidFill>
              </a:rPr>
              <a:t>hypoactivation of the HPA axis</a:t>
            </a:r>
            <a:endParaRPr lang="en-US" b="1" dirty="0"/>
          </a:p>
          <a:p>
            <a:r>
              <a:rPr lang="en-US" b="1" dirty="0"/>
              <a:t>The molecular basis of this condition remains under investigation. A small number of cases with primary generalized glucocorticoid hypersensitivity syndrome have been associated with </a:t>
            </a:r>
            <a:r>
              <a:rPr lang="en-US" b="1" dirty="0">
                <a:solidFill>
                  <a:srgbClr val="FF0000"/>
                </a:solidFill>
              </a:rPr>
              <a:t>NR3C1 polymorphisms</a:t>
            </a:r>
            <a:r>
              <a:rPr lang="en-US" b="1" dirty="0"/>
              <a:t>, including the N363S and Bcl1, or mutations </a:t>
            </a:r>
          </a:p>
        </p:txBody>
      </p:sp>
    </p:spTree>
    <p:extLst>
      <p:ext uri="{BB962C8B-B14F-4D97-AF65-F5344CB8AC3E}">
        <p14:creationId xmlns:p14="http://schemas.microsoft.com/office/powerpoint/2010/main" val="3160884281"/>
      </p:ext>
    </p:extLst>
  </p:cSld>
  <p:clrMapOvr>
    <a:masterClrMapping/>
  </p:clrMapOvr>
  <p:transition spd="slow">
    <p:push dir="u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1990" y="3544794"/>
            <a:ext cx="8825659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b="1" dirty="0">
                <a:solidFill>
                  <a:srgbClr val="FFC000"/>
                </a:solidFill>
              </a:rPr>
              <a:t>THE END</a:t>
            </a:r>
            <a:endParaRPr lang="fa-IR" sz="6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6170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0790" y="2603500"/>
            <a:ext cx="8825659" cy="341630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2000" b="1" dirty="0"/>
              <a:t>Symptoms suggestive of catecholamine excess in addition to elevated BP include </a:t>
            </a:r>
            <a:r>
              <a:rPr lang="en-US" sz="2000" b="1" dirty="0">
                <a:solidFill>
                  <a:srgbClr val="FF0000"/>
                </a:solidFill>
              </a:rPr>
              <a:t>headache</a:t>
            </a:r>
            <a:r>
              <a:rPr lang="en-US" sz="2000" b="1" dirty="0"/>
              <a:t>,</a:t>
            </a:r>
            <a:r>
              <a:rPr lang="en-US" sz="2000" b="1" dirty="0">
                <a:solidFill>
                  <a:srgbClr val="FF0000"/>
                </a:solidFill>
              </a:rPr>
              <a:t> sweating, </a:t>
            </a:r>
            <a:r>
              <a:rPr lang="en-US" sz="2000" b="1" dirty="0"/>
              <a:t>and </a:t>
            </a:r>
            <a:r>
              <a:rPr lang="en-US" sz="2000" b="1" dirty="0">
                <a:solidFill>
                  <a:srgbClr val="FF0000"/>
                </a:solidFill>
              </a:rPr>
              <a:t>tachycardia.</a:t>
            </a:r>
            <a:r>
              <a:rPr lang="en-US" sz="2000" b="1" dirty="0"/>
              <a:t> Possible etiologies include </a:t>
            </a:r>
            <a:r>
              <a:rPr lang="en-US" sz="2000" b="1" dirty="0" err="1"/>
              <a:t>pheochromocytoma</a:t>
            </a:r>
            <a:r>
              <a:rPr lang="en-US" sz="2000" b="1" dirty="0"/>
              <a:t>, </a:t>
            </a:r>
            <a:r>
              <a:rPr lang="en-US" sz="2000" b="1" dirty="0" err="1"/>
              <a:t>neuroblastoma</a:t>
            </a:r>
            <a:r>
              <a:rPr lang="en-US" sz="2000" b="1" dirty="0"/>
              <a:t>, or use of </a:t>
            </a:r>
            <a:r>
              <a:rPr lang="en-US" sz="2000" b="1" dirty="0">
                <a:solidFill>
                  <a:srgbClr val="FF0000"/>
                </a:solidFill>
              </a:rPr>
              <a:t>sympathomimetic drugs </a:t>
            </a:r>
            <a:endParaRPr lang="en-US" sz="2000" b="1" dirty="0"/>
          </a:p>
          <a:p>
            <a:r>
              <a:rPr lang="en-US" sz="2000" b="1" dirty="0"/>
              <a:t>Findings suggestive of </a:t>
            </a:r>
            <a:r>
              <a:rPr lang="en-US" sz="2000" b="1" dirty="0">
                <a:solidFill>
                  <a:srgbClr val="FF0000"/>
                </a:solidFill>
              </a:rPr>
              <a:t>hyperthyroidism</a:t>
            </a:r>
            <a:r>
              <a:rPr lang="en-US" sz="2000" b="1" dirty="0"/>
              <a:t> include </a:t>
            </a:r>
            <a:r>
              <a:rPr lang="en-US" sz="2000" b="1" dirty="0">
                <a:solidFill>
                  <a:srgbClr val="FF0000"/>
                </a:solidFill>
              </a:rPr>
              <a:t>tachycardia</a:t>
            </a:r>
            <a:r>
              <a:rPr lang="en-US" sz="2000" b="1" dirty="0"/>
              <a:t>, </a:t>
            </a:r>
            <a:r>
              <a:rPr lang="en-US" sz="2000" b="1" dirty="0" err="1">
                <a:solidFill>
                  <a:srgbClr val="FF0000"/>
                </a:solidFill>
              </a:rPr>
              <a:t>proptosis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/>
              <a:t>or enlarged thyroid or goiter. Of note, HTN, particularly </a:t>
            </a:r>
            <a:r>
              <a:rPr lang="en-US" sz="2000" b="1" dirty="0">
                <a:solidFill>
                  <a:srgbClr val="FF0000"/>
                </a:solidFill>
              </a:rPr>
              <a:t>diastolic HTN</a:t>
            </a:r>
            <a:r>
              <a:rPr lang="en-US" sz="2000" b="1" dirty="0"/>
              <a:t>, is associated with </a:t>
            </a:r>
            <a:r>
              <a:rPr lang="en-US" sz="2000" b="1" dirty="0">
                <a:solidFill>
                  <a:srgbClr val="FF0000"/>
                </a:solidFill>
              </a:rPr>
              <a:t>hypothyroidism</a:t>
            </a:r>
            <a:r>
              <a:rPr lang="en-US" sz="2000" b="1" dirty="0"/>
              <a:t>. Clinical symptoms of hypothyroidism in children include weight gain, exercise intolerance, constipation, fatigue, and cold intolerance</a:t>
            </a:r>
          </a:p>
          <a:p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305313048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457" y="2967394"/>
            <a:ext cx="9075544" cy="5560786"/>
          </a:xfrm>
        </p:spPr>
        <p:txBody>
          <a:bodyPr>
            <a:noAutofit/>
          </a:bodyPr>
          <a:lstStyle/>
          <a:p>
            <a:r>
              <a:rPr lang="en-US" sz="2000" b="1" dirty="0"/>
              <a:t>Cutaneous findings associated with tuberous sclerosis (</a:t>
            </a:r>
            <a:r>
              <a:rPr lang="en-US" sz="2000" b="1" dirty="0">
                <a:solidFill>
                  <a:srgbClr val="FF0000"/>
                </a:solidFill>
              </a:rPr>
              <a:t>ash leaf spots </a:t>
            </a:r>
            <a:r>
              <a:rPr lang="en-US" sz="2000" b="1" dirty="0"/>
              <a:t>or </a:t>
            </a:r>
            <a:r>
              <a:rPr lang="en-US" sz="2000" b="1" dirty="0">
                <a:solidFill>
                  <a:srgbClr val="FF0000"/>
                </a:solidFill>
              </a:rPr>
              <a:t>adenoma </a:t>
            </a:r>
            <a:r>
              <a:rPr lang="en-US" sz="2000" b="1" dirty="0" err="1">
                <a:solidFill>
                  <a:srgbClr val="FF0000"/>
                </a:solidFill>
              </a:rPr>
              <a:t>sebaceum</a:t>
            </a:r>
            <a:r>
              <a:rPr lang="en-US" sz="2000" b="1" dirty="0"/>
              <a:t>) or neurofibromatosis (</a:t>
            </a:r>
            <a:r>
              <a:rPr lang="en-US" sz="2000" b="1" dirty="0">
                <a:solidFill>
                  <a:srgbClr val="FF0000"/>
                </a:solidFill>
              </a:rPr>
              <a:t>café-au-</a:t>
            </a:r>
            <a:r>
              <a:rPr lang="en-US" sz="2000" b="1" dirty="0" err="1">
                <a:solidFill>
                  <a:srgbClr val="FF0000"/>
                </a:solidFill>
              </a:rPr>
              <a:t>lait</a:t>
            </a:r>
            <a:r>
              <a:rPr lang="en-US" sz="2000" b="1" dirty="0">
                <a:solidFill>
                  <a:srgbClr val="FF0000"/>
                </a:solidFill>
              </a:rPr>
              <a:t> spots </a:t>
            </a:r>
            <a:r>
              <a:rPr lang="en-US" sz="2000" b="1" dirty="0"/>
              <a:t>and </a:t>
            </a:r>
            <a:r>
              <a:rPr lang="en-US" sz="2000" b="1" dirty="0" err="1"/>
              <a:t>neurofibromas</a:t>
            </a:r>
            <a:r>
              <a:rPr lang="en-US" sz="2000" b="1" dirty="0"/>
              <a:t>).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Ambiguous genitalia </a:t>
            </a:r>
            <a:r>
              <a:rPr lang="en-US" sz="2000" b="1" dirty="0"/>
              <a:t>may be suggestive of congenital adrenal hyperplasia with excess endogenous secretion of androgens and mineralocorticoids.. </a:t>
            </a:r>
          </a:p>
          <a:p>
            <a:r>
              <a:rPr lang="en-US" sz="2000" b="1" dirty="0"/>
              <a:t>Edema may be indicative of kidney disease or heart failure.</a:t>
            </a: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3544347721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15599</TotalTime>
  <Words>5283</Words>
  <Application>Microsoft Office PowerPoint</Application>
  <PresentationFormat>Widescreen</PresentationFormat>
  <Paragraphs>232</Paragraphs>
  <Slides>79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3" baseType="lpstr">
      <vt:lpstr>Century Gothic</vt:lpstr>
      <vt:lpstr>Wingdings</vt:lpstr>
      <vt:lpstr>Wingdings 3</vt:lpstr>
      <vt:lpstr>Ion Boardroom</vt:lpstr>
      <vt:lpstr>IN THE NAME OF GOD</vt:lpstr>
      <vt:lpstr>PowerPoint Presentation</vt:lpstr>
      <vt:lpstr>PowerPoint Presentation</vt:lpstr>
      <vt:lpstr>The goals of the evaluation are to: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Williams syndrome </vt:lpstr>
      <vt:lpstr> Williams syndrome </vt:lpstr>
      <vt:lpstr>PowerPoint Presentation</vt:lpstr>
      <vt:lpstr>Laboratory testing </vt:lpstr>
      <vt:lpstr>PowerPoint Presentation</vt:lpstr>
      <vt:lpstr>Imaging studies </vt:lpstr>
      <vt:lpstr>PowerPoint Presentation</vt:lpstr>
      <vt:lpstr>PowerPoint Presentation</vt:lpstr>
      <vt:lpstr>Indications for biochemical testing for pheochromocytome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Case detection {primery hyperaldsetronism}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Normal range Aldosteron</vt:lpstr>
      <vt:lpstr>PowerPoint Presentation</vt:lpstr>
      <vt:lpstr>PowerPoint Presentation</vt:lpstr>
      <vt:lpstr>PowerPoint Presentation</vt:lpstr>
      <vt:lpstr>cushing</vt:lpstr>
      <vt:lpstr>PowerPoint Presentation</vt:lpstr>
      <vt:lpstr>PowerPoint Presentation</vt:lpstr>
      <vt:lpstr>Initial testing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CYP17A1 DEFICIENCIES </vt:lpstr>
      <vt:lpstr>PowerPoint Presentation</vt:lpstr>
      <vt:lpstr>PowerPoint Presentation</vt:lpstr>
      <vt:lpstr>PowerPoint Presentation</vt:lpstr>
      <vt:lpstr>11-BETA-HYDROXYLASE DEFICIENCY </vt:lpstr>
      <vt:lpstr>PowerPoint Presentation</vt:lpstr>
      <vt:lpstr>PowerPoint Presentation</vt:lpstr>
      <vt:lpstr>PowerPoint Presentation</vt:lpstr>
      <vt:lpstr>PowerPoint Presentation</vt:lpstr>
      <vt:lpstr>primary generalized glucocorticoid resistance syndrome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Primary Generalized Glucocorticoid Hypersensitivity Syndrome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dorsa asadi</cp:lastModifiedBy>
  <cp:revision>1109</cp:revision>
  <dcterms:created xsi:type="dcterms:W3CDTF">2019-07-22T11:18:40Z</dcterms:created>
  <dcterms:modified xsi:type="dcterms:W3CDTF">2025-06-11T16:20:46Z</dcterms:modified>
</cp:coreProperties>
</file>